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1"/>
  </p:notesMasterIdLst>
  <p:sldIdLst>
    <p:sldId id="256" r:id="rId2"/>
    <p:sldId id="257" r:id="rId3"/>
    <p:sldId id="261" r:id="rId4"/>
    <p:sldId id="262" r:id="rId5"/>
    <p:sldId id="281" r:id="rId6"/>
    <p:sldId id="282" r:id="rId7"/>
    <p:sldId id="258" r:id="rId8"/>
    <p:sldId id="259" r:id="rId9"/>
    <p:sldId id="283" r:id="rId10"/>
    <p:sldId id="284" r:id="rId11"/>
    <p:sldId id="285" r:id="rId12"/>
    <p:sldId id="263" r:id="rId13"/>
    <p:sldId id="264" r:id="rId14"/>
    <p:sldId id="265" r:id="rId15"/>
    <p:sldId id="267" r:id="rId16"/>
    <p:sldId id="286" r:id="rId17"/>
    <p:sldId id="266" r:id="rId18"/>
    <p:sldId id="268" r:id="rId19"/>
    <p:sldId id="269" r:id="rId20"/>
    <p:sldId id="287" r:id="rId21"/>
    <p:sldId id="270" r:id="rId22"/>
    <p:sldId id="271" r:id="rId23"/>
    <p:sldId id="291" r:id="rId24"/>
    <p:sldId id="292" r:id="rId25"/>
    <p:sldId id="293" r:id="rId26"/>
    <p:sldId id="272" r:id="rId27"/>
    <p:sldId id="273" r:id="rId28"/>
    <p:sldId id="274" r:id="rId29"/>
    <p:sldId id="275" r:id="rId30"/>
    <p:sldId id="288" r:id="rId31"/>
    <p:sldId id="289" r:id="rId32"/>
    <p:sldId id="290" r:id="rId33"/>
    <p:sldId id="276" r:id="rId34"/>
    <p:sldId id="277" r:id="rId35"/>
    <p:sldId id="278" r:id="rId36"/>
    <p:sldId id="294" r:id="rId37"/>
    <p:sldId id="295" r:id="rId38"/>
    <p:sldId id="279" r:id="rId39"/>
    <p:sldId id="280" r:id="rId40"/>
  </p:sldIdLst>
  <p:sldSz cx="9144000" cy="6858000" type="screen4x3"/>
  <p:notesSz cx="6858000" cy="9144000"/>
  <p:embeddedFontLst>
    <p:embeddedFont>
      <p:font typeface="Book Antiqua" panose="02040602050305030304" pitchFamily="18" charset="0"/>
      <p:regular r:id="rId42"/>
      <p:bold r:id="rId43"/>
      <p:italic r:id="rId44"/>
      <p:boldItalic r:id="rId45"/>
    </p:embeddedFont>
    <p:embeddedFont>
      <p:font typeface="Cambria Math" panose="02040503050406030204" pitchFamily="18" charset="0"/>
      <p:regular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wrdgyR9PpjJqWA2Yn48bfdsx4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9E636-F366-4EDF-8894-E7955D98C7D7}">
  <a:tblStyle styleId="{93D9E636-F366-4EDF-8894-E7955D98C7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6"/>
    <p:restoredTop sz="94590"/>
  </p:normalViewPr>
  <p:slideViewPr>
    <p:cSldViewPr snapToGrid="0">
      <p:cViewPr>
        <p:scale>
          <a:sx n="100" d="100"/>
          <a:sy n="100" d="100"/>
        </p:scale>
        <p:origin x="1136"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3389A-3219-2F46-BE5B-FC2543B4C542}" type="doc">
      <dgm:prSet loTypeId="urn:microsoft.com/office/officeart/2005/8/layout/hProcess11" loCatId="process" qsTypeId="urn:microsoft.com/office/officeart/2005/8/quickstyle/simple1" qsCatId="simple" csTypeId="urn:microsoft.com/office/officeart/2005/8/colors/accent0_1" csCatId="mainScheme" phldr="1"/>
      <dgm:spPr/>
    </dgm:pt>
    <dgm:pt modelId="{5FA16D4F-FECA-C647-8342-5C0AAD9CB6A5}">
      <dgm:prSet phldrT="[Text]"/>
      <dgm:spPr/>
      <dgm:t>
        <a:bodyPr/>
        <a:lstStyle/>
        <a:p>
          <a:r>
            <a:rPr lang="en-US" dirty="0"/>
            <a:t>Picking Credit Card Dataset</a:t>
          </a:r>
        </a:p>
      </dgm:t>
    </dgm:pt>
    <dgm:pt modelId="{4B6D298E-0ADA-8540-9895-F621FE6EBD6F}" type="parTrans" cxnId="{C883AC98-03D4-FA45-B644-22B5A6ACA4E9}">
      <dgm:prSet/>
      <dgm:spPr/>
      <dgm:t>
        <a:bodyPr/>
        <a:lstStyle/>
        <a:p>
          <a:endParaRPr lang="en-US"/>
        </a:p>
      </dgm:t>
    </dgm:pt>
    <dgm:pt modelId="{86A1E244-8391-3645-BAE3-805DCD870853}" type="sibTrans" cxnId="{C883AC98-03D4-FA45-B644-22B5A6ACA4E9}">
      <dgm:prSet/>
      <dgm:spPr/>
      <dgm:t>
        <a:bodyPr/>
        <a:lstStyle/>
        <a:p>
          <a:endParaRPr lang="en-US"/>
        </a:p>
      </dgm:t>
    </dgm:pt>
    <dgm:pt modelId="{31DE78D1-CD92-6145-A9AD-FD6499C02A16}">
      <dgm:prSet phldrT="[Text]"/>
      <dgm:spPr/>
      <dgm:t>
        <a:bodyPr/>
        <a:lstStyle/>
        <a:p>
          <a:r>
            <a:rPr lang="en-US" dirty="0"/>
            <a:t>Computational Approach</a:t>
          </a:r>
        </a:p>
      </dgm:t>
    </dgm:pt>
    <dgm:pt modelId="{72EC0FC7-460C-DB44-9378-6E29DE0607F3}" type="parTrans" cxnId="{737076D7-AE05-0B45-9335-0A7ED20EFDDF}">
      <dgm:prSet/>
      <dgm:spPr/>
      <dgm:t>
        <a:bodyPr/>
        <a:lstStyle/>
        <a:p>
          <a:endParaRPr lang="en-US"/>
        </a:p>
      </dgm:t>
    </dgm:pt>
    <dgm:pt modelId="{0D12E16E-196B-9047-8132-521946620FAA}" type="sibTrans" cxnId="{737076D7-AE05-0B45-9335-0A7ED20EFDDF}">
      <dgm:prSet/>
      <dgm:spPr/>
      <dgm:t>
        <a:bodyPr/>
        <a:lstStyle/>
        <a:p>
          <a:endParaRPr lang="en-US"/>
        </a:p>
      </dgm:t>
    </dgm:pt>
    <dgm:pt modelId="{DB9EFB4B-0741-2B4B-A2D4-9EB9348547DF}">
      <dgm:prSet phldrT="[Text]"/>
      <dgm:spPr/>
      <dgm:t>
        <a:bodyPr/>
        <a:lstStyle/>
        <a:p>
          <a:r>
            <a:rPr lang="en-US" dirty="0"/>
            <a:t>ML not the Goal Exploring AWS is</a:t>
          </a:r>
        </a:p>
      </dgm:t>
    </dgm:pt>
    <dgm:pt modelId="{7C603368-3031-024B-AB21-79984133E2DF}" type="parTrans" cxnId="{716A53CD-9E0C-324B-9DB8-E2FAC7BAED39}">
      <dgm:prSet/>
      <dgm:spPr/>
      <dgm:t>
        <a:bodyPr/>
        <a:lstStyle/>
        <a:p>
          <a:endParaRPr lang="en-US"/>
        </a:p>
      </dgm:t>
    </dgm:pt>
    <dgm:pt modelId="{3F3EBB27-B6BC-EE4B-B024-773BC4E1E1B4}" type="sibTrans" cxnId="{716A53CD-9E0C-324B-9DB8-E2FAC7BAED39}">
      <dgm:prSet/>
      <dgm:spPr/>
      <dgm:t>
        <a:bodyPr/>
        <a:lstStyle/>
        <a:p>
          <a:endParaRPr lang="en-US"/>
        </a:p>
      </dgm:t>
    </dgm:pt>
    <dgm:pt modelId="{50BC4015-16A3-6F40-AECF-92B17CEB0E96}" type="pres">
      <dgm:prSet presAssocID="{5433389A-3219-2F46-BE5B-FC2543B4C542}" presName="Name0" presStyleCnt="0">
        <dgm:presLayoutVars>
          <dgm:dir/>
          <dgm:resizeHandles val="exact"/>
        </dgm:presLayoutVars>
      </dgm:prSet>
      <dgm:spPr/>
    </dgm:pt>
    <dgm:pt modelId="{DEE79E4F-7985-5349-9B66-7D9E9F0A5BD1}" type="pres">
      <dgm:prSet presAssocID="{5433389A-3219-2F46-BE5B-FC2543B4C542}" presName="arrow" presStyleLbl="bgShp" presStyleIdx="0" presStyleCnt="1"/>
      <dgm:spPr/>
    </dgm:pt>
    <dgm:pt modelId="{4DA83B36-4C35-2F4C-91C6-7CFF339B78A0}" type="pres">
      <dgm:prSet presAssocID="{5433389A-3219-2F46-BE5B-FC2543B4C542}" presName="points" presStyleCnt="0"/>
      <dgm:spPr/>
    </dgm:pt>
    <dgm:pt modelId="{622EA588-9849-6B43-A440-67A44EE41FF5}" type="pres">
      <dgm:prSet presAssocID="{5FA16D4F-FECA-C647-8342-5C0AAD9CB6A5}" presName="compositeA" presStyleCnt="0"/>
      <dgm:spPr/>
    </dgm:pt>
    <dgm:pt modelId="{4478CF24-0116-4242-82F1-5BD89F1DE6F5}" type="pres">
      <dgm:prSet presAssocID="{5FA16D4F-FECA-C647-8342-5C0AAD9CB6A5}" presName="textA" presStyleLbl="revTx" presStyleIdx="0" presStyleCnt="3">
        <dgm:presLayoutVars>
          <dgm:bulletEnabled val="1"/>
        </dgm:presLayoutVars>
      </dgm:prSet>
      <dgm:spPr/>
    </dgm:pt>
    <dgm:pt modelId="{29C1DE0C-9C34-1043-BF19-5D0B32BA0FCC}" type="pres">
      <dgm:prSet presAssocID="{5FA16D4F-FECA-C647-8342-5C0AAD9CB6A5}" presName="circleA" presStyleLbl="node1" presStyleIdx="0" presStyleCnt="3"/>
      <dgm:spPr/>
    </dgm:pt>
    <dgm:pt modelId="{FB7D24CD-7FCA-D64B-B027-4E6B8B1EFA8E}" type="pres">
      <dgm:prSet presAssocID="{5FA16D4F-FECA-C647-8342-5C0AAD9CB6A5}" presName="spaceA" presStyleCnt="0"/>
      <dgm:spPr/>
    </dgm:pt>
    <dgm:pt modelId="{B9F55663-3657-F64B-9B8C-A8636BA08314}" type="pres">
      <dgm:prSet presAssocID="{86A1E244-8391-3645-BAE3-805DCD870853}" presName="space" presStyleCnt="0"/>
      <dgm:spPr/>
    </dgm:pt>
    <dgm:pt modelId="{4A9033CC-6E74-6043-8C7E-E2AC67C638EA}" type="pres">
      <dgm:prSet presAssocID="{31DE78D1-CD92-6145-A9AD-FD6499C02A16}" presName="compositeB" presStyleCnt="0"/>
      <dgm:spPr/>
    </dgm:pt>
    <dgm:pt modelId="{FEA17B5C-5405-C449-B28F-093DBF6EBCB0}" type="pres">
      <dgm:prSet presAssocID="{31DE78D1-CD92-6145-A9AD-FD6499C02A16}" presName="textB" presStyleLbl="revTx" presStyleIdx="1" presStyleCnt="3">
        <dgm:presLayoutVars>
          <dgm:bulletEnabled val="1"/>
        </dgm:presLayoutVars>
      </dgm:prSet>
      <dgm:spPr/>
    </dgm:pt>
    <dgm:pt modelId="{955C4F25-336A-D342-A605-B5C1F8A56A0B}" type="pres">
      <dgm:prSet presAssocID="{31DE78D1-CD92-6145-A9AD-FD6499C02A16}" presName="circleB" presStyleLbl="node1" presStyleIdx="1" presStyleCnt="3"/>
      <dgm:spPr/>
    </dgm:pt>
    <dgm:pt modelId="{68F15B69-AC6D-1348-BC48-5942C5F660EE}" type="pres">
      <dgm:prSet presAssocID="{31DE78D1-CD92-6145-A9AD-FD6499C02A16}" presName="spaceB" presStyleCnt="0"/>
      <dgm:spPr/>
    </dgm:pt>
    <dgm:pt modelId="{E9FF49D4-8F03-334F-B423-BA34C050D978}" type="pres">
      <dgm:prSet presAssocID="{0D12E16E-196B-9047-8132-521946620FAA}" presName="space" presStyleCnt="0"/>
      <dgm:spPr/>
    </dgm:pt>
    <dgm:pt modelId="{027504E6-6B6A-FA49-8E2A-EE9DED860C39}" type="pres">
      <dgm:prSet presAssocID="{DB9EFB4B-0741-2B4B-A2D4-9EB9348547DF}" presName="compositeA" presStyleCnt="0"/>
      <dgm:spPr/>
    </dgm:pt>
    <dgm:pt modelId="{AFFDF45C-CB02-2A43-B341-10877F5E4160}" type="pres">
      <dgm:prSet presAssocID="{DB9EFB4B-0741-2B4B-A2D4-9EB9348547DF}" presName="textA" presStyleLbl="revTx" presStyleIdx="2" presStyleCnt="3">
        <dgm:presLayoutVars>
          <dgm:bulletEnabled val="1"/>
        </dgm:presLayoutVars>
      </dgm:prSet>
      <dgm:spPr/>
    </dgm:pt>
    <dgm:pt modelId="{F5D2C9DD-8B5D-3E43-A282-106841FA1381}" type="pres">
      <dgm:prSet presAssocID="{DB9EFB4B-0741-2B4B-A2D4-9EB9348547DF}" presName="circleA" presStyleLbl="node1" presStyleIdx="2" presStyleCnt="3"/>
      <dgm:spPr/>
    </dgm:pt>
    <dgm:pt modelId="{1C417FD1-EB17-1144-82F2-CFA02D721D12}" type="pres">
      <dgm:prSet presAssocID="{DB9EFB4B-0741-2B4B-A2D4-9EB9348547DF}" presName="spaceA" presStyleCnt="0"/>
      <dgm:spPr/>
    </dgm:pt>
  </dgm:ptLst>
  <dgm:cxnLst>
    <dgm:cxn modelId="{D5867237-0739-3A4E-8AFF-15C0E9A4415F}" type="presOf" srcId="{5433389A-3219-2F46-BE5B-FC2543B4C542}" destId="{50BC4015-16A3-6F40-AECF-92B17CEB0E96}" srcOrd="0" destOrd="0" presId="urn:microsoft.com/office/officeart/2005/8/layout/hProcess11"/>
    <dgm:cxn modelId="{C883AC98-03D4-FA45-B644-22B5A6ACA4E9}" srcId="{5433389A-3219-2F46-BE5B-FC2543B4C542}" destId="{5FA16D4F-FECA-C647-8342-5C0AAD9CB6A5}" srcOrd="0" destOrd="0" parTransId="{4B6D298E-0ADA-8540-9895-F621FE6EBD6F}" sibTransId="{86A1E244-8391-3645-BAE3-805DCD870853}"/>
    <dgm:cxn modelId="{A7B231AC-343A-884A-A5C0-052B70886986}" type="presOf" srcId="{31DE78D1-CD92-6145-A9AD-FD6499C02A16}" destId="{FEA17B5C-5405-C449-B28F-093DBF6EBCB0}" srcOrd="0" destOrd="0" presId="urn:microsoft.com/office/officeart/2005/8/layout/hProcess11"/>
    <dgm:cxn modelId="{0759B2B2-F51C-AF40-968A-65010C9C3ACA}" type="presOf" srcId="{5FA16D4F-FECA-C647-8342-5C0AAD9CB6A5}" destId="{4478CF24-0116-4242-82F1-5BD89F1DE6F5}" srcOrd="0" destOrd="0" presId="urn:microsoft.com/office/officeart/2005/8/layout/hProcess11"/>
    <dgm:cxn modelId="{716A53CD-9E0C-324B-9DB8-E2FAC7BAED39}" srcId="{5433389A-3219-2F46-BE5B-FC2543B4C542}" destId="{DB9EFB4B-0741-2B4B-A2D4-9EB9348547DF}" srcOrd="2" destOrd="0" parTransId="{7C603368-3031-024B-AB21-79984133E2DF}" sibTransId="{3F3EBB27-B6BC-EE4B-B024-773BC4E1E1B4}"/>
    <dgm:cxn modelId="{737076D7-AE05-0B45-9335-0A7ED20EFDDF}" srcId="{5433389A-3219-2F46-BE5B-FC2543B4C542}" destId="{31DE78D1-CD92-6145-A9AD-FD6499C02A16}" srcOrd="1" destOrd="0" parTransId="{72EC0FC7-460C-DB44-9378-6E29DE0607F3}" sibTransId="{0D12E16E-196B-9047-8132-521946620FAA}"/>
    <dgm:cxn modelId="{E8F3B9F3-16B8-764A-8461-BDA12903E8A9}" type="presOf" srcId="{DB9EFB4B-0741-2B4B-A2D4-9EB9348547DF}" destId="{AFFDF45C-CB02-2A43-B341-10877F5E4160}" srcOrd="0" destOrd="0" presId="urn:microsoft.com/office/officeart/2005/8/layout/hProcess11"/>
    <dgm:cxn modelId="{4EDD5337-B45B-104A-B683-19CD9D1E82DC}" type="presParOf" srcId="{50BC4015-16A3-6F40-AECF-92B17CEB0E96}" destId="{DEE79E4F-7985-5349-9B66-7D9E9F0A5BD1}" srcOrd="0" destOrd="0" presId="urn:microsoft.com/office/officeart/2005/8/layout/hProcess11"/>
    <dgm:cxn modelId="{E4F7317D-D6D5-F445-B676-6FE8EE412951}" type="presParOf" srcId="{50BC4015-16A3-6F40-AECF-92B17CEB0E96}" destId="{4DA83B36-4C35-2F4C-91C6-7CFF339B78A0}" srcOrd="1" destOrd="0" presId="urn:microsoft.com/office/officeart/2005/8/layout/hProcess11"/>
    <dgm:cxn modelId="{A53E0F8C-6E1D-FC4F-AE37-93C01B5B9157}" type="presParOf" srcId="{4DA83B36-4C35-2F4C-91C6-7CFF339B78A0}" destId="{622EA588-9849-6B43-A440-67A44EE41FF5}" srcOrd="0" destOrd="0" presId="urn:microsoft.com/office/officeart/2005/8/layout/hProcess11"/>
    <dgm:cxn modelId="{7CF71785-B644-0545-9E1D-5F65896A5F50}" type="presParOf" srcId="{622EA588-9849-6B43-A440-67A44EE41FF5}" destId="{4478CF24-0116-4242-82F1-5BD89F1DE6F5}" srcOrd="0" destOrd="0" presId="urn:microsoft.com/office/officeart/2005/8/layout/hProcess11"/>
    <dgm:cxn modelId="{22821121-B35E-AE47-B612-DA5353C0CA1C}" type="presParOf" srcId="{622EA588-9849-6B43-A440-67A44EE41FF5}" destId="{29C1DE0C-9C34-1043-BF19-5D0B32BA0FCC}" srcOrd="1" destOrd="0" presId="urn:microsoft.com/office/officeart/2005/8/layout/hProcess11"/>
    <dgm:cxn modelId="{9CB83E38-AB56-C849-804E-4555E0C11366}" type="presParOf" srcId="{622EA588-9849-6B43-A440-67A44EE41FF5}" destId="{FB7D24CD-7FCA-D64B-B027-4E6B8B1EFA8E}" srcOrd="2" destOrd="0" presId="urn:microsoft.com/office/officeart/2005/8/layout/hProcess11"/>
    <dgm:cxn modelId="{AF835762-AD6B-9548-9EE4-661398949FC3}" type="presParOf" srcId="{4DA83B36-4C35-2F4C-91C6-7CFF339B78A0}" destId="{B9F55663-3657-F64B-9B8C-A8636BA08314}" srcOrd="1" destOrd="0" presId="urn:microsoft.com/office/officeart/2005/8/layout/hProcess11"/>
    <dgm:cxn modelId="{445E7758-6789-BF49-8E4F-1DBA6997FDA1}" type="presParOf" srcId="{4DA83B36-4C35-2F4C-91C6-7CFF339B78A0}" destId="{4A9033CC-6E74-6043-8C7E-E2AC67C638EA}" srcOrd="2" destOrd="0" presId="urn:microsoft.com/office/officeart/2005/8/layout/hProcess11"/>
    <dgm:cxn modelId="{68650008-6AA1-6148-97AB-01BD5FCD92DB}" type="presParOf" srcId="{4A9033CC-6E74-6043-8C7E-E2AC67C638EA}" destId="{FEA17B5C-5405-C449-B28F-093DBF6EBCB0}" srcOrd="0" destOrd="0" presId="urn:microsoft.com/office/officeart/2005/8/layout/hProcess11"/>
    <dgm:cxn modelId="{5CA0156D-8E23-5745-9208-2BDD6A90AD93}" type="presParOf" srcId="{4A9033CC-6E74-6043-8C7E-E2AC67C638EA}" destId="{955C4F25-336A-D342-A605-B5C1F8A56A0B}" srcOrd="1" destOrd="0" presId="urn:microsoft.com/office/officeart/2005/8/layout/hProcess11"/>
    <dgm:cxn modelId="{4B8DC61F-74A7-7341-9FA9-F23FFE2C89B9}" type="presParOf" srcId="{4A9033CC-6E74-6043-8C7E-E2AC67C638EA}" destId="{68F15B69-AC6D-1348-BC48-5942C5F660EE}" srcOrd="2" destOrd="0" presId="urn:microsoft.com/office/officeart/2005/8/layout/hProcess11"/>
    <dgm:cxn modelId="{557FF9B1-7337-DE48-998F-A621C6661959}" type="presParOf" srcId="{4DA83B36-4C35-2F4C-91C6-7CFF339B78A0}" destId="{E9FF49D4-8F03-334F-B423-BA34C050D978}" srcOrd="3" destOrd="0" presId="urn:microsoft.com/office/officeart/2005/8/layout/hProcess11"/>
    <dgm:cxn modelId="{3EC7DF5A-B1FD-3B42-B3D2-D9C13EF29C76}" type="presParOf" srcId="{4DA83B36-4C35-2F4C-91C6-7CFF339B78A0}" destId="{027504E6-6B6A-FA49-8E2A-EE9DED860C39}" srcOrd="4" destOrd="0" presId="urn:microsoft.com/office/officeart/2005/8/layout/hProcess11"/>
    <dgm:cxn modelId="{68742D0D-11B5-EC4D-9C8F-8FA5F628CEBD}" type="presParOf" srcId="{027504E6-6B6A-FA49-8E2A-EE9DED860C39}" destId="{AFFDF45C-CB02-2A43-B341-10877F5E4160}" srcOrd="0" destOrd="0" presId="urn:microsoft.com/office/officeart/2005/8/layout/hProcess11"/>
    <dgm:cxn modelId="{E6E3469D-04B9-0843-A392-A083B7B68F2B}" type="presParOf" srcId="{027504E6-6B6A-FA49-8E2A-EE9DED860C39}" destId="{F5D2C9DD-8B5D-3E43-A282-106841FA1381}" srcOrd="1" destOrd="0" presId="urn:microsoft.com/office/officeart/2005/8/layout/hProcess11"/>
    <dgm:cxn modelId="{DF0B1F44-2D3A-6948-8E0E-D06E0E3937E4}" type="presParOf" srcId="{027504E6-6B6A-FA49-8E2A-EE9DED860C39}" destId="{1C417FD1-EB17-1144-82F2-CFA02D721D1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03A21-B45A-8140-B423-74AC9C2B9516}"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3E235089-43E6-324F-90AC-25A93C41EB59}">
      <dgm:prSet phldrT="[Text]" custT="1"/>
      <dgm:spPr/>
      <dgm:t>
        <a:bodyPr/>
        <a:lstStyle/>
        <a:p>
          <a:r>
            <a:rPr lang="en-US" sz="2500" dirty="0">
              <a:latin typeface="Times" pitchFamily="2" charset="0"/>
            </a:rPr>
            <a:t>ML Tracks</a:t>
          </a:r>
        </a:p>
      </dgm:t>
    </dgm:pt>
    <dgm:pt modelId="{9DF26D92-E9AE-854A-9822-08A0864BEB02}" type="parTrans" cxnId="{923F0447-7E3F-5340-9FA6-E5620638FD47}">
      <dgm:prSet/>
      <dgm:spPr/>
      <dgm:t>
        <a:bodyPr/>
        <a:lstStyle/>
        <a:p>
          <a:endParaRPr lang="en-US" sz="1100">
            <a:latin typeface="Times" pitchFamily="2" charset="0"/>
          </a:endParaRPr>
        </a:p>
      </dgm:t>
    </dgm:pt>
    <dgm:pt modelId="{D6EF0307-CCBD-A14D-98DC-A85ACC6C3EFD}" type="sibTrans" cxnId="{923F0447-7E3F-5340-9FA6-E5620638FD47}">
      <dgm:prSet/>
      <dgm:spPr/>
      <dgm:t>
        <a:bodyPr/>
        <a:lstStyle/>
        <a:p>
          <a:endParaRPr lang="en-US" sz="1100">
            <a:latin typeface="Times" pitchFamily="2" charset="0"/>
          </a:endParaRPr>
        </a:p>
      </dgm:t>
    </dgm:pt>
    <dgm:pt modelId="{9F3D80A3-E2DB-394A-AC12-3F5E876FF304}">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gm:t>
    </dgm:pt>
    <dgm:pt modelId="{F03B1445-598A-0044-965E-C6C26C74E37E}" type="parTrans" cxnId="{879F24ED-C224-4047-93F6-B04E158F902F}">
      <dgm:prSet custT="1"/>
      <dgm:spPr/>
      <dgm:t>
        <a:bodyPr/>
        <a:lstStyle/>
        <a:p>
          <a:endParaRPr lang="en-US" sz="1100">
            <a:latin typeface="Times" pitchFamily="2" charset="0"/>
          </a:endParaRPr>
        </a:p>
      </dgm:t>
    </dgm:pt>
    <dgm:pt modelId="{53281947-44A7-9949-BA54-010882FFF8F8}" type="sibTrans" cxnId="{879F24ED-C224-4047-93F6-B04E158F902F}">
      <dgm:prSet/>
      <dgm:spPr/>
      <dgm:t>
        <a:bodyPr/>
        <a:lstStyle/>
        <a:p>
          <a:endParaRPr lang="en-US" sz="1100">
            <a:latin typeface="Times" pitchFamily="2" charset="0"/>
          </a:endParaRPr>
        </a:p>
      </dgm:t>
    </dgm:pt>
    <dgm:pt modelId="{B8218B60-BBA2-B044-99BF-5287D5278588}">
      <dgm:prSet phldrT="[Text]" custT="1"/>
      <dgm:spPr>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spcFirstLastPara="0" vert="horz" wrap="square" lIns="6985" tIns="6985" rIns="6985" bIns="6985" numCol="1" spcCol="1270" anchor="ctr" anchorCtr="0"/>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gm:t>
    </dgm:pt>
    <dgm:pt modelId="{1E544EA9-2DD1-6841-B5D6-867B96163D14}" type="parTrans" cxnId="{5A5E3C35-00CF-D54D-8D32-0FC56BE64F43}">
      <dgm:prSet/>
      <dgm:spPr/>
      <dgm:t>
        <a:bodyPr/>
        <a:lstStyle/>
        <a:p>
          <a:endParaRPr lang="en-US"/>
        </a:p>
      </dgm:t>
    </dgm:pt>
    <dgm:pt modelId="{3015C051-6A69-D347-AFCB-4CD7F3269274}" type="sibTrans" cxnId="{5A5E3C35-00CF-D54D-8D32-0FC56BE64F43}">
      <dgm:prSet/>
      <dgm:spPr/>
      <dgm:t>
        <a:bodyPr/>
        <a:lstStyle/>
        <a:p>
          <a:endParaRPr lang="en-US"/>
        </a:p>
      </dgm:t>
    </dgm:pt>
    <dgm:pt modelId="{7EF5F1BF-F402-FC47-B8C0-C8CA6B62C05C}">
      <dgm:prSet phldrT="[Text]" custT="1"/>
      <dgm:spPr/>
      <dgm: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gm:t>
    </dgm:pt>
    <dgm:pt modelId="{87DA7C35-E2CC-A34B-82CB-B19AFA233A80}" type="parTrans" cxnId="{C9355977-2A08-134E-ABA5-591C515A6CAD}">
      <dgm:prSet/>
      <dgm:spPr/>
      <dgm:t>
        <a:bodyPr/>
        <a:lstStyle/>
        <a:p>
          <a:endParaRPr lang="en-US"/>
        </a:p>
      </dgm:t>
    </dgm:pt>
    <dgm:pt modelId="{DA402B43-F3E1-5B4D-B593-11D3D498CF37}" type="sibTrans" cxnId="{C9355977-2A08-134E-ABA5-591C515A6CAD}">
      <dgm:prSet/>
      <dgm:spPr/>
      <dgm:t>
        <a:bodyPr/>
        <a:lstStyle/>
        <a:p>
          <a:endParaRPr lang="en-US"/>
        </a:p>
      </dgm:t>
    </dgm:pt>
    <dgm:pt modelId="{246DEEAE-39B5-1C49-90FD-E3641DE17F42}">
      <dgm:prSet phldrT="[Text]" custT="1"/>
      <dgm:spPr/>
      <dgm: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gm:t>
    </dgm:pt>
    <dgm:pt modelId="{4C523842-62A6-C641-914E-FF801326B6D8}" type="parTrans" cxnId="{5BA5A76A-AC7A-0F4D-8170-6C8375CC3864}">
      <dgm:prSet/>
      <dgm:spPr/>
      <dgm:t>
        <a:bodyPr/>
        <a:lstStyle/>
        <a:p>
          <a:endParaRPr lang="en-US"/>
        </a:p>
      </dgm:t>
    </dgm:pt>
    <dgm:pt modelId="{23463C0B-9BD8-814D-B888-E110099AC427}" type="sibTrans" cxnId="{5BA5A76A-AC7A-0F4D-8170-6C8375CC3864}">
      <dgm:prSet/>
      <dgm:spPr/>
      <dgm:t>
        <a:bodyPr/>
        <a:lstStyle/>
        <a:p>
          <a:endParaRPr lang="en-US"/>
        </a:p>
      </dgm:t>
    </dgm:pt>
    <dgm:pt modelId="{D9E86443-8F63-1142-8CA9-E471E595A4F1}" type="pres">
      <dgm:prSet presAssocID="{E8803A21-B45A-8140-B423-74AC9C2B9516}" presName="diagram" presStyleCnt="0">
        <dgm:presLayoutVars>
          <dgm:chPref val="1"/>
          <dgm:dir/>
          <dgm:animOne val="branch"/>
          <dgm:animLvl val="lvl"/>
          <dgm:resizeHandles val="exact"/>
        </dgm:presLayoutVars>
      </dgm:prSet>
      <dgm:spPr/>
    </dgm:pt>
    <dgm:pt modelId="{712DBE6B-C522-474D-AD13-C6FA16F41A75}" type="pres">
      <dgm:prSet presAssocID="{3E235089-43E6-324F-90AC-25A93C41EB59}" presName="root1" presStyleCnt="0"/>
      <dgm:spPr/>
    </dgm:pt>
    <dgm:pt modelId="{ED868ECC-0DE8-5B4D-91C8-8247D77936C4}" type="pres">
      <dgm:prSet presAssocID="{3E235089-43E6-324F-90AC-25A93C41EB59}" presName="LevelOneTextNode" presStyleLbl="node0" presStyleIdx="0" presStyleCnt="1">
        <dgm:presLayoutVars>
          <dgm:chPref val="3"/>
        </dgm:presLayoutVars>
      </dgm:prSet>
      <dgm:spPr/>
    </dgm:pt>
    <dgm:pt modelId="{2C2D4D6E-BAD1-F647-A317-BB33B6667572}" type="pres">
      <dgm:prSet presAssocID="{3E235089-43E6-324F-90AC-25A93C41EB59}" presName="level2hierChild" presStyleCnt="0"/>
      <dgm:spPr/>
    </dgm:pt>
    <dgm:pt modelId="{7FC76F3D-CB1B-0943-829F-94092A2D32EC}" type="pres">
      <dgm:prSet presAssocID="{F03B1445-598A-0044-965E-C6C26C74E37E}" presName="conn2-1" presStyleLbl="parChTrans1D2" presStyleIdx="0" presStyleCnt="4"/>
      <dgm:spPr/>
    </dgm:pt>
    <dgm:pt modelId="{3B04DE7A-A8B6-3C41-880B-61F7673BE56C}" type="pres">
      <dgm:prSet presAssocID="{F03B1445-598A-0044-965E-C6C26C74E37E}" presName="connTx" presStyleLbl="parChTrans1D2" presStyleIdx="0" presStyleCnt="4"/>
      <dgm:spPr/>
    </dgm:pt>
    <dgm:pt modelId="{1D7105B9-0D0A-984E-8969-1FC415FBF239}" type="pres">
      <dgm:prSet presAssocID="{9F3D80A3-E2DB-394A-AC12-3F5E876FF304}" presName="root2" presStyleCnt="0"/>
      <dgm:spPr/>
    </dgm:pt>
    <dgm:pt modelId="{DBDC6BC7-A665-044A-9A8C-5961CBE9E7BA}" type="pres">
      <dgm:prSet presAssocID="{9F3D80A3-E2DB-394A-AC12-3F5E876FF304}" presName="LevelTwoTextNode" presStyleLbl="node2" presStyleIdx="0" presStyleCnt="4" custScaleX="89922" custScaleY="112167" custLinFactNeighborX="1126" custLinFactNeighborY="4504">
        <dgm:presLayoutVars>
          <dgm:chPref val="3"/>
        </dgm:presLayoutVars>
      </dgm:prSet>
      <dgm:spPr>
        <a:xfrm>
          <a:off x="3325028" y="43099"/>
          <a:ext cx="1967074" cy="1000409"/>
        </a:xfrm>
        <a:prstGeom prst="roundRect">
          <a:avLst>
            <a:gd name="adj" fmla="val 10000"/>
          </a:avLst>
        </a:prstGeom>
      </dgm:spPr>
    </dgm:pt>
    <dgm:pt modelId="{D0498D5D-661E-B146-BAB7-92F00E59F352}" type="pres">
      <dgm:prSet presAssocID="{9F3D80A3-E2DB-394A-AC12-3F5E876FF304}" presName="level3hierChild" presStyleCnt="0"/>
      <dgm:spPr/>
    </dgm:pt>
    <dgm:pt modelId="{78A282ED-3941-4F47-87CF-62A311B2FC53}" type="pres">
      <dgm:prSet presAssocID="{1E544EA9-2DD1-6841-B5D6-867B96163D14}" presName="conn2-1" presStyleLbl="parChTrans1D2" presStyleIdx="1" presStyleCnt="4"/>
      <dgm:spPr/>
    </dgm:pt>
    <dgm:pt modelId="{2806BDB7-FCFF-F44E-BEF0-43D4DA2CB5B0}" type="pres">
      <dgm:prSet presAssocID="{1E544EA9-2DD1-6841-B5D6-867B96163D14}" presName="connTx" presStyleLbl="parChTrans1D2" presStyleIdx="1" presStyleCnt="4"/>
      <dgm:spPr/>
    </dgm:pt>
    <dgm:pt modelId="{D8C8CBD9-3944-C64E-9D83-700A8B79DE14}" type="pres">
      <dgm:prSet presAssocID="{B8218B60-BBA2-B044-99BF-5287D5278588}" presName="root2" presStyleCnt="0"/>
      <dgm:spPr/>
    </dgm:pt>
    <dgm:pt modelId="{19EA2404-A80E-3D40-8251-A90531F5F1EC}" type="pres">
      <dgm:prSet presAssocID="{B8218B60-BBA2-B044-99BF-5287D5278588}" presName="LevelTwoTextNode" presStyleLbl="node2" presStyleIdx="1" presStyleCnt="4">
        <dgm:presLayoutVars>
          <dgm:chPref val="3"/>
        </dgm:presLayoutVars>
      </dgm:prSet>
      <dgm:spPr>
        <a:xfrm>
          <a:off x="3540125" y="1416843"/>
          <a:ext cx="2460625" cy="1230312"/>
        </a:xfrm>
        <a:prstGeom prst="roundRect">
          <a:avLst>
            <a:gd name="adj" fmla="val 10000"/>
          </a:avLst>
        </a:prstGeom>
      </dgm:spPr>
    </dgm:pt>
    <dgm:pt modelId="{25D9B170-6F53-1641-821B-A97B88B6A97D}" type="pres">
      <dgm:prSet presAssocID="{B8218B60-BBA2-B044-99BF-5287D5278588}" presName="level3hierChild" presStyleCnt="0"/>
      <dgm:spPr/>
    </dgm:pt>
    <dgm:pt modelId="{2D4AD798-39B9-7E4F-9400-C884D7BF6B9F}" type="pres">
      <dgm:prSet presAssocID="{87DA7C35-E2CC-A34B-82CB-B19AFA233A80}" presName="conn2-1" presStyleLbl="parChTrans1D2" presStyleIdx="2" presStyleCnt="4"/>
      <dgm:spPr/>
    </dgm:pt>
    <dgm:pt modelId="{D398ABFF-C472-944A-9523-EFF9145DFE82}" type="pres">
      <dgm:prSet presAssocID="{87DA7C35-E2CC-A34B-82CB-B19AFA233A80}" presName="connTx" presStyleLbl="parChTrans1D2" presStyleIdx="2" presStyleCnt="4"/>
      <dgm:spPr/>
    </dgm:pt>
    <dgm:pt modelId="{EC2FC360-76A6-1B4C-9E16-32E51D6B79E0}" type="pres">
      <dgm:prSet presAssocID="{7EF5F1BF-F402-FC47-B8C0-C8CA6B62C05C}" presName="root2" presStyleCnt="0"/>
      <dgm:spPr/>
    </dgm:pt>
    <dgm:pt modelId="{DC6C6CF3-EAB4-344E-A3BB-FB8905517BE0}" type="pres">
      <dgm:prSet presAssocID="{7EF5F1BF-F402-FC47-B8C0-C8CA6B62C05C}" presName="LevelTwoTextNode" presStyleLbl="node2" presStyleIdx="2" presStyleCnt="4">
        <dgm:presLayoutVars>
          <dgm:chPref val="3"/>
        </dgm:presLayoutVars>
      </dgm:prSet>
      <dgm:spPr/>
    </dgm:pt>
    <dgm:pt modelId="{69368D17-5901-0948-AA02-8B0699738B48}" type="pres">
      <dgm:prSet presAssocID="{7EF5F1BF-F402-FC47-B8C0-C8CA6B62C05C}" presName="level3hierChild" presStyleCnt="0"/>
      <dgm:spPr/>
    </dgm:pt>
    <dgm:pt modelId="{09128C02-4409-ED48-B542-7D0D9940D1ED}" type="pres">
      <dgm:prSet presAssocID="{4C523842-62A6-C641-914E-FF801326B6D8}" presName="conn2-1" presStyleLbl="parChTrans1D2" presStyleIdx="3" presStyleCnt="4"/>
      <dgm:spPr/>
    </dgm:pt>
    <dgm:pt modelId="{DE2667A4-5DD4-BB41-87C3-31893DC1D8C6}" type="pres">
      <dgm:prSet presAssocID="{4C523842-62A6-C641-914E-FF801326B6D8}" presName="connTx" presStyleLbl="parChTrans1D2" presStyleIdx="3" presStyleCnt="4"/>
      <dgm:spPr/>
    </dgm:pt>
    <dgm:pt modelId="{801BD4CD-073C-A246-A4A5-61361335DA7B}" type="pres">
      <dgm:prSet presAssocID="{246DEEAE-39B5-1C49-90FD-E3641DE17F42}" presName="root2" presStyleCnt="0"/>
      <dgm:spPr/>
    </dgm:pt>
    <dgm:pt modelId="{86969FF1-D49C-524E-B144-318B0081397B}" type="pres">
      <dgm:prSet presAssocID="{246DEEAE-39B5-1C49-90FD-E3641DE17F42}" presName="LevelTwoTextNode" presStyleLbl="node2" presStyleIdx="3" presStyleCnt="4">
        <dgm:presLayoutVars>
          <dgm:chPref val="3"/>
        </dgm:presLayoutVars>
      </dgm:prSet>
      <dgm:spPr/>
    </dgm:pt>
    <dgm:pt modelId="{6160D65F-798A-8648-8431-B8A24A609E76}" type="pres">
      <dgm:prSet presAssocID="{246DEEAE-39B5-1C49-90FD-E3641DE17F42}" presName="level3hierChild" presStyleCnt="0"/>
      <dgm:spPr/>
    </dgm:pt>
  </dgm:ptLst>
  <dgm:cxnLst>
    <dgm:cxn modelId="{06AD2D1D-A306-2D42-BEB0-95F244754FCF}" type="presOf" srcId="{E8803A21-B45A-8140-B423-74AC9C2B9516}" destId="{D9E86443-8F63-1142-8CA9-E471E595A4F1}" srcOrd="0" destOrd="0" presId="urn:microsoft.com/office/officeart/2005/8/layout/hierarchy2"/>
    <dgm:cxn modelId="{05DAB927-528E-514C-ABFA-9409B74ACDA7}" type="presOf" srcId="{246DEEAE-39B5-1C49-90FD-E3641DE17F42}" destId="{86969FF1-D49C-524E-B144-318B0081397B}" srcOrd="0" destOrd="0" presId="urn:microsoft.com/office/officeart/2005/8/layout/hierarchy2"/>
    <dgm:cxn modelId="{5A5E3C35-00CF-D54D-8D32-0FC56BE64F43}" srcId="{3E235089-43E6-324F-90AC-25A93C41EB59}" destId="{B8218B60-BBA2-B044-99BF-5287D5278588}" srcOrd="1" destOrd="0" parTransId="{1E544EA9-2DD1-6841-B5D6-867B96163D14}" sibTransId="{3015C051-6A69-D347-AFCB-4CD7F3269274}"/>
    <dgm:cxn modelId="{708DB843-2C32-FE4E-9D45-D021DCE47FFC}" type="presOf" srcId="{3E235089-43E6-324F-90AC-25A93C41EB59}" destId="{ED868ECC-0DE8-5B4D-91C8-8247D77936C4}" srcOrd="0" destOrd="0" presId="urn:microsoft.com/office/officeart/2005/8/layout/hierarchy2"/>
    <dgm:cxn modelId="{5BDCE544-F0AB-9C48-8A7A-3FBC66F71509}" type="presOf" srcId="{4C523842-62A6-C641-914E-FF801326B6D8}" destId="{09128C02-4409-ED48-B542-7D0D9940D1ED}" srcOrd="0" destOrd="0" presId="urn:microsoft.com/office/officeart/2005/8/layout/hierarchy2"/>
    <dgm:cxn modelId="{923F0447-7E3F-5340-9FA6-E5620638FD47}" srcId="{E8803A21-B45A-8140-B423-74AC9C2B9516}" destId="{3E235089-43E6-324F-90AC-25A93C41EB59}" srcOrd="0" destOrd="0" parTransId="{9DF26D92-E9AE-854A-9822-08A0864BEB02}" sibTransId="{D6EF0307-CCBD-A14D-98DC-A85ACC6C3EFD}"/>
    <dgm:cxn modelId="{5BA5A76A-AC7A-0F4D-8170-6C8375CC3864}" srcId="{3E235089-43E6-324F-90AC-25A93C41EB59}" destId="{246DEEAE-39B5-1C49-90FD-E3641DE17F42}" srcOrd="3" destOrd="0" parTransId="{4C523842-62A6-C641-914E-FF801326B6D8}" sibTransId="{23463C0B-9BD8-814D-B888-E110099AC427}"/>
    <dgm:cxn modelId="{C9355977-2A08-134E-ABA5-591C515A6CAD}" srcId="{3E235089-43E6-324F-90AC-25A93C41EB59}" destId="{7EF5F1BF-F402-FC47-B8C0-C8CA6B62C05C}" srcOrd="2" destOrd="0" parTransId="{87DA7C35-E2CC-A34B-82CB-B19AFA233A80}" sibTransId="{DA402B43-F3E1-5B4D-B593-11D3D498CF37}"/>
    <dgm:cxn modelId="{4D6C0E78-8F05-AA46-9933-E4AE6A0A9C50}" type="presOf" srcId="{B8218B60-BBA2-B044-99BF-5287D5278588}" destId="{19EA2404-A80E-3D40-8251-A90531F5F1EC}" srcOrd="0" destOrd="0" presId="urn:microsoft.com/office/officeart/2005/8/layout/hierarchy2"/>
    <dgm:cxn modelId="{D078FF7C-39FF-7F4B-B806-6AD5C2C38132}" type="presOf" srcId="{87DA7C35-E2CC-A34B-82CB-B19AFA233A80}" destId="{D398ABFF-C472-944A-9523-EFF9145DFE82}" srcOrd="1" destOrd="0" presId="urn:microsoft.com/office/officeart/2005/8/layout/hierarchy2"/>
    <dgm:cxn modelId="{C5A8ED7E-D7D4-C44F-824D-850179B2B156}" type="presOf" srcId="{F03B1445-598A-0044-965E-C6C26C74E37E}" destId="{7FC76F3D-CB1B-0943-829F-94092A2D32EC}" srcOrd="0" destOrd="0" presId="urn:microsoft.com/office/officeart/2005/8/layout/hierarchy2"/>
    <dgm:cxn modelId="{4162E787-77B6-5940-B04C-7C835B8A2F16}" type="presOf" srcId="{1E544EA9-2DD1-6841-B5D6-867B96163D14}" destId="{2806BDB7-FCFF-F44E-BEF0-43D4DA2CB5B0}" srcOrd="1" destOrd="0" presId="urn:microsoft.com/office/officeart/2005/8/layout/hierarchy2"/>
    <dgm:cxn modelId="{6D405592-AF5A-AA49-87FD-A5CF28BF163E}" type="presOf" srcId="{4C523842-62A6-C641-914E-FF801326B6D8}" destId="{DE2667A4-5DD4-BB41-87C3-31893DC1D8C6}" srcOrd="1" destOrd="0" presId="urn:microsoft.com/office/officeart/2005/8/layout/hierarchy2"/>
    <dgm:cxn modelId="{67A500B5-C850-F44F-8743-E527E1BE40AC}" type="presOf" srcId="{7EF5F1BF-F402-FC47-B8C0-C8CA6B62C05C}" destId="{DC6C6CF3-EAB4-344E-A3BB-FB8905517BE0}" srcOrd="0" destOrd="0" presId="urn:microsoft.com/office/officeart/2005/8/layout/hierarchy2"/>
    <dgm:cxn modelId="{51DAADE0-05F3-7740-8FEE-72A54D09E451}" type="presOf" srcId="{87DA7C35-E2CC-A34B-82CB-B19AFA233A80}" destId="{2D4AD798-39B9-7E4F-9400-C884D7BF6B9F}" srcOrd="0" destOrd="0" presId="urn:microsoft.com/office/officeart/2005/8/layout/hierarchy2"/>
    <dgm:cxn modelId="{B0A3C3EC-B087-884A-BAC6-E9B5A203891A}" type="presOf" srcId="{9F3D80A3-E2DB-394A-AC12-3F5E876FF304}" destId="{DBDC6BC7-A665-044A-9A8C-5961CBE9E7BA}" srcOrd="0" destOrd="0" presId="urn:microsoft.com/office/officeart/2005/8/layout/hierarchy2"/>
    <dgm:cxn modelId="{879F24ED-C224-4047-93F6-B04E158F902F}" srcId="{3E235089-43E6-324F-90AC-25A93C41EB59}" destId="{9F3D80A3-E2DB-394A-AC12-3F5E876FF304}" srcOrd="0" destOrd="0" parTransId="{F03B1445-598A-0044-965E-C6C26C74E37E}" sibTransId="{53281947-44A7-9949-BA54-010882FFF8F8}"/>
    <dgm:cxn modelId="{EB413EF3-B168-4A44-B572-340DFEB6D421}" type="presOf" srcId="{1E544EA9-2DD1-6841-B5D6-867B96163D14}" destId="{78A282ED-3941-4F47-87CF-62A311B2FC53}" srcOrd="0" destOrd="0" presId="urn:microsoft.com/office/officeart/2005/8/layout/hierarchy2"/>
    <dgm:cxn modelId="{F3DB23F8-0218-A341-929C-AE673F64708A}" type="presOf" srcId="{F03B1445-598A-0044-965E-C6C26C74E37E}" destId="{3B04DE7A-A8B6-3C41-880B-61F7673BE56C}" srcOrd="1" destOrd="0" presId="urn:microsoft.com/office/officeart/2005/8/layout/hierarchy2"/>
    <dgm:cxn modelId="{92AEEE72-B93F-7C45-A85D-E5B55CCC8C78}" type="presParOf" srcId="{D9E86443-8F63-1142-8CA9-E471E595A4F1}" destId="{712DBE6B-C522-474D-AD13-C6FA16F41A75}" srcOrd="0" destOrd="0" presId="urn:microsoft.com/office/officeart/2005/8/layout/hierarchy2"/>
    <dgm:cxn modelId="{2C2CEBA7-00D6-8A40-ADFD-64E8CF98295B}" type="presParOf" srcId="{712DBE6B-C522-474D-AD13-C6FA16F41A75}" destId="{ED868ECC-0DE8-5B4D-91C8-8247D77936C4}" srcOrd="0" destOrd="0" presId="urn:microsoft.com/office/officeart/2005/8/layout/hierarchy2"/>
    <dgm:cxn modelId="{10ECF283-C98A-F34B-959F-5A75000809F2}" type="presParOf" srcId="{712DBE6B-C522-474D-AD13-C6FA16F41A75}" destId="{2C2D4D6E-BAD1-F647-A317-BB33B6667572}" srcOrd="1" destOrd="0" presId="urn:microsoft.com/office/officeart/2005/8/layout/hierarchy2"/>
    <dgm:cxn modelId="{B132EA4B-30CC-D24A-9337-3EA6E054EC93}" type="presParOf" srcId="{2C2D4D6E-BAD1-F647-A317-BB33B6667572}" destId="{7FC76F3D-CB1B-0943-829F-94092A2D32EC}" srcOrd="0" destOrd="0" presId="urn:microsoft.com/office/officeart/2005/8/layout/hierarchy2"/>
    <dgm:cxn modelId="{C3F2E4F2-8F3C-0840-9B6F-2710C7619B14}" type="presParOf" srcId="{7FC76F3D-CB1B-0943-829F-94092A2D32EC}" destId="{3B04DE7A-A8B6-3C41-880B-61F7673BE56C}" srcOrd="0" destOrd="0" presId="urn:microsoft.com/office/officeart/2005/8/layout/hierarchy2"/>
    <dgm:cxn modelId="{6E90FCC1-3096-CE42-86DB-3F8D0CB1163D}" type="presParOf" srcId="{2C2D4D6E-BAD1-F647-A317-BB33B6667572}" destId="{1D7105B9-0D0A-984E-8969-1FC415FBF239}" srcOrd="1" destOrd="0" presId="urn:microsoft.com/office/officeart/2005/8/layout/hierarchy2"/>
    <dgm:cxn modelId="{FA56CC42-B570-2D4F-8472-82A0C95A26BF}" type="presParOf" srcId="{1D7105B9-0D0A-984E-8969-1FC415FBF239}" destId="{DBDC6BC7-A665-044A-9A8C-5961CBE9E7BA}" srcOrd="0" destOrd="0" presId="urn:microsoft.com/office/officeart/2005/8/layout/hierarchy2"/>
    <dgm:cxn modelId="{4CB2905D-2A9F-8B4F-B6F9-04A90246AF29}" type="presParOf" srcId="{1D7105B9-0D0A-984E-8969-1FC415FBF239}" destId="{D0498D5D-661E-B146-BAB7-92F00E59F352}" srcOrd="1" destOrd="0" presId="urn:microsoft.com/office/officeart/2005/8/layout/hierarchy2"/>
    <dgm:cxn modelId="{8F031EE2-B04F-544F-8795-BCC837E91EF7}" type="presParOf" srcId="{2C2D4D6E-BAD1-F647-A317-BB33B6667572}" destId="{78A282ED-3941-4F47-87CF-62A311B2FC53}" srcOrd="2" destOrd="0" presId="urn:microsoft.com/office/officeart/2005/8/layout/hierarchy2"/>
    <dgm:cxn modelId="{58CE8424-A7E3-E94F-9705-86B70ED160B2}" type="presParOf" srcId="{78A282ED-3941-4F47-87CF-62A311B2FC53}" destId="{2806BDB7-FCFF-F44E-BEF0-43D4DA2CB5B0}" srcOrd="0" destOrd="0" presId="urn:microsoft.com/office/officeart/2005/8/layout/hierarchy2"/>
    <dgm:cxn modelId="{EDA0E1FE-33CE-9045-84B9-DB3140F4C521}" type="presParOf" srcId="{2C2D4D6E-BAD1-F647-A317-BB33B6667572}" destId="{D8C8CBD9-3944-C64E-9D83-700A8B79DE14}" srcOrd="3" destOrd="0" presId="urn:microsoft.com/office/officeart/2005/8/layout/hierarchy2"/>
    <dgm:cxn modelId="{F41F6F9A-CE4E-E343-B036-C08F7F79EF29}" type="presParOf" srcId="{D8C8CBD9-3944-C64E-9D83-700A8B79DE14}" destId="{19EA2404-A80E-3D40-8251-A90531F5F1EC}" srcOrd="0" destOrd="0" presId="urn:microsoft.com/office/officeart/2005/8/layout/hierarchy2"/>
    <dgm:cxn modelId="{A0BD0FE2-3A89-2E49-B5AE-20F65157E0C4}" type="presParOf" srcId="{D8C8CBD9-3944-C64E-9D83-700A8B79DE14}" destId="{25D9B170-6F53-1641-821B-A97B88B6A97D}" srcOrd="1" destOrd="0" presId="urn:microsoft.com/office/officeart/2005/8/layout/hierarchy2"/>
    <dgm:cxn modelId="{2AA6EEFA-8018-1A42-A4C9-1CF9A4AFA668}" type="presParOf" srcId="{2C2D4D6E-BAD1-F647-A317-BB33B6667572}" destId="{2D4AD798-39B9-7E4F-9400-C884D7BF6B9F}" srcOrd="4" destOrd="0" presId="urn:microsoft.com/office/officeart/2005/8/layout/hierarchy2"/>
    <dgm:cxn modelId="{4A72F626-4BB8-1F45-8C4B-961B79EFBD80}" type="presParOf" srcId="{2D4AD798-39B9-7E4F-9400-C884D7BF6B9F}" destId="{D398ABFF-C472-944A-9523-EFF9145DFE82}" srcOrd="0" destOrd="0" presId="urn:microsoft.com/office/officeart/2005/8/layout/hierarchy2"/>
    <dgm:cxn modelId="{664FE9C5-1CD3-9A46-B6F5-78BFDCE99BD5}" type="presParOf" srcId="{2C2D4D6E-BAD1-F647-A317-BB33B6667572}" destId="{EC2FC360-76A6-1B4C-9E16-32E51D6B79E0}" srcOrd="5" destOrd="0" presId="urn:microsoft.com/office/officeart/2005/8/layout/hierarchy2"/>
    <dgm:cxn modelId="{6B32D136-452A-2241-8793-4F71EC6A1B1C}" type="presParOf" srcId="{EC2FC360-76A6-1B4C-9E16-32E51D6B79E0}" destId="{DC6C6CF3-EAB4-344E-A3BB-FB8905517BE0}" srcOrd="0" destOrd="0" presId="urn:microsoft.com/office/officeart/2005/8/layout/hierarchy2"/>
    <dgm:cxn modelId="{84983608-49DE-3C48-8F78-274B8E9F14C1}" type="presParOf" srcId="{EC2FC360-76A6-1B4C-9E16-32E51D6B79E0}" destId="{69368D17-5901-0948-AA02-8B0699738B48}" srcOrd="1" destOrd="0" presId="urn:microsoft.com/office/officeart/2005/8/layout/hierarchy2"/>
    <dgm:cxn modelId="{265A47DB-7BE4-7F47-AD0E-7C94C4EDBB6C}" type="presParOf" srcId="{2C2D4D6E-BAD1-F647-A317-BB33B6667572}" destId="{09128C02-4409-ED48-B542-7D0D9940D1ED}" srcOrd="6" destOrd="0" presId="urn:microsoft.com/office/officeart/2005/8/layout/hierarchy2"/>
    <dgm:cxn modelId="{A3ADCC94-403F-5B45-BC4A-912F6F50B352}" type="presParOf" srcId="{09128C02-4409-ED48-B542-7D0D9940D1ED}" destId="{DE2667A4-5DD4-BB41-87C3-31893DC1D8C6}" srcOrd="0" destOrd="0" presId="urn:microsoft.com/office/officeart/2005/8/layout/hierarchy2"/>
    <dgm:cxn modelId="{7BBB9F6A-25FA-D240-8A5D-9D695AF8E095}" type="presParOf" srcId="{2C2D4D6E-BAD1-F647-A317-BB33B6667572}" destId="{801BD4CD-073C-A246-A4A5-61361335DA7B}" srcOrd="7" destOrd="0" presId="urn:microsoft.com/office/officeart/2005/8/layout/hierarchy2"/>
    <dgm:cxn modelId="{9DF55165-C6E5-DE42-8150-5F239FAF07EC}" type="presParOf" srcId="{801BD4CD-073C-A246-A4A5-61361335DA7B}" destId="{86969FF1-D49C-524E-B144-318B0081397B}" srcOrd="0" destOrd="0" presId="urn:microsoft.com/office/officeart/2005/8/layout/hierarchy2"/>
    <dgm:cxn modelId="{EAAB7DE7-21B6-E742-BA7A-9D51EDA2B9DB}" type="presParOf" srcId="{801BD4CD-073C-A246-A4A5-61361335DA7B}" destId="{6160D65F-798A-8648-8431-B8A24A609E7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79E4F-7985-5349-9B66-7D9E9F0A5BD1}">
      <dsp:nvSpPr>
        <dsp:cNvPr id="0" name=""/>
        <dsp:cNvSpPr/>
      </dsp:nvSpPr>
      <dsp:spPr>
        <a:xfrm>
          <a:off x="0" y="760614"/>
          <a:ext cx="8063345" cy="1014152"/>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CF24-0116-4242-82F1-5BD89F1DE6F5}">
      <dsp:nvSpPr>
        <dsp:cNvPr id="0" name=""/>
        <dsp:cNvSpPr/>
      </dsp:nvSpPr>
      <dsp:spPr>
        <a:xfrm>
          <a:off x="3543"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t>Picking Credit Card Dataset</a:t>
          </a:r>
        </a:p>
      </dsp:txBody>
      <dsp:txXfrm>
        <a:off x="3543" y="0"/>
        <a:ext cx="2338685" cy="1014152"/>
      </dsp:txXfrm>
    </dsp:sp>
    <dsp:sp modelId="{29C1DE0C-9C34-1043-BF19-5D0B32BA0FCC}">
      <dsp:nvSpPr>
        <dsp:cNvPr id="0" name=""/>
        <dsp:cNvSpPr/>
      </dsp:nvSpPr>
      <dsp:spPr>
        <a:xfrm>
          <a:off x="104611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17B5C-5405-C449-B28F-093DBF6EBCB0}">
      <dsp:nvSpPr>
        <dsp:cNvPr id="0" name=""/>
        <dsp:cNvSpPr/>
      </dsp:nvSpPr>
      <dsp:spPr>
        <a:xfrm>
          <a:off x="2459162" y="1521228"/>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t>Computational Approach</a:t>
          </a:r>
        </a:p>
      </dsp:txBody>
      <dsp:txXfrm>
        <a:off x="2459162" y="1521228"/>
        <a:ext cx="2338685" cy="1014152"/>
      </dsp:txXfrm>
    </dsp:sp>
    <dsp:sp modelId="{955C4F25-336A-D342-A605-B5C1F8A56A0B}">
      <dsp:nvSpPr>
        <dsp:cNvPr id="0" name=""/>
        <dsp:cNvSpPr/>
      </dsp:nvSpPr>
      <dsp:spPr>
        <a:xfrm>
          <a:off x="3501736"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F45C-CB02-2A43-B341-10877F5E4160}">
      <dsp:nvSpPr>
        <dsp:cNvPr id="0" name=""/>
        <dsp:cNvSpPr/>
      </dsp:nvSpPr>
      <dsp:spPr>
        <a:xfrm>
          <a:off x="4914782" y="0"/>
          <a:ext cx="2338685" cy="10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t>ML not the Goal Exploring AWS is</a:t>
          </a:r>
        </a:p>
      </dsp:txBody>
      <dsp:txXfrm>
        <a:off x="4914782" y="0"/>
        <a:ext cx="2338685" cy="1014152"/>
      </dsp:txXfrm>
    </dsp:sp>
    <dsp:sp modelId="{F5D2C9DD-8B5D-3E43-A282-106841FA1381}">
      <dsp:nvSpPr>
        <dsp:cNvPr id="0" name=""/>
        <dsp:cNvSpPr/>
      </dsp:nvSpPr>
      <dsp:spPr>
        <a:xfrm>
          <a:off x="5957355" y="1140921"/>
          <a:ext cx="253538" cy="253538"/>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8ECC-0DE8-5B4D-91C8-8247D77936C4}">
      <dsp:nvSpPr>
        <dsp:cNvPr id="0" name=""/>
        <dsp:cNvSpPr/>
      </dsp:nvSpPr>
      <dsp:spPr>
        <a:xfrm>
          <a:off x="918862" y="1588429"/>
          <a:ext cx="1774281" cy="88714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pitchFamily="2" charset="0"/>
            </a:rPr>
            <a:t>ML Tracks</a:t>
          </a:r>
        </a:p>
      </dsp:txBody>
      <dsp:txXfrm>
        <a:off x="944845" y="1614412"/>
        <a:ext cx="1722315" cy="835174"/>
      </dsp:txXfrm>
    </dsp:sp>
    <dsp:sp modelId="{7FC76F3D-CB1B-0943-829F-94092A2D32EC}">
      <dsp:nvSpPr>
        <dsp:cNvPr id="0" name=""/>
        <dsp:cNvSpPr/>
      </dsp:nvSpPr>
      <dsp:spPr>
        <a:xfrm rot="17765201">
          <a:off x="2228286" y="1267173"/>
          <a:ext cx="1659404" cy="39292"/>
        </a:xfrm>
        <a:custGeom>
          <a:avLst/>
          <a:gdLst/>
          <a:ahLst/>
          <a:cxnLst/>
          <a:rect l="0" t="0" r="0" b="0"/>
          <a:pathLst>
            <a:path>
              <a:moveTo>
                <a:pt x="0" y="19646"/>
              </a:moveTo>
              <a:lnTo>
                <a:pt x="1659404" y="196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Times" pitchFamily="2" charset="0"/>
          </a:endParaRPr>
        </a:p>
      </dsp:txBody>
      <dsp:txXfrm>
        <a:off x="3016504" y="1245334"/>
        <a:ext cx="82970" cy="82970"/>
      </dsp:txXfrm>
    </dsp:sp>
    <dsp:sp modelId="{DBDC6BC7-A665-044A-9A8C-5961CBE9E7BA}">
      <dsp:nvSpPr>
        <dsp:cNvPr id="0" name=""/>
        <dsp:cNvSpPr/>
      </dsp:nvSpPr>
      <dsp:spPr>
        <a:xfrm>
          <a:off x="3422834" y="44099"/>
          <a:ext cx="1595469" cy="995079"/>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Conventional Flow - </a:t>
          </a:r>
          <a:r>
            <a:rPr lang="en-US" sz="2500" kern="1200" dirty="0" err="1">
              <a:solidFill>
                <a:srgbClr val="000000">
                  <a:hueOff val="0"/>
                  <a:satOff val="0"/>
                  <a:lumOff val="0"/>
                  <a:alphaOff val="0"/>
                </a:srgbClr>
              </a:solidFill>
              <a:latin typeface="Times" pitchFamily="2" charset="0"/>
              <a:ea typeface="+mn-ea"/>
              <a:cs typeface="+mn-cs"/>
            </a:rPr>
            <a:t>Jupyter</a:t>
          </a:r>
          <a:endParaRPr lang="en-US" sz="2500" kern="1200" dirty="0">
            <a:solidFill>
              <a:srgbClr val="000000">
                <a:hueOff val="0"/>
                <a:satOff val="0"/>
                <a:lumOff val="0"/>
                <a:alphaOff val="0"/>
              </a:srgbClr>
            </a:solidFill>
            <a:latin typeface="Times" pitchFamily="2" charset="0"/>
            <a:ea typeface="+mn-ea"/>
            <a:cs typeface="+mn-cs"/>
          </a:endParaRPr>
        </a:p>
      </dsp:txBody>
      <dsp:txXfrm>
        <a:off x="3451979" y="73244"/>
        <a:ext cx="1537179" cy="936789"/>
      </dsp:txXfrm>
    </dsp:sp>
    <dsp:sp modelId="{78A282ED-3941-4F47-87CF-62A311B2FC53}">
      <dsp:nvSpPr>
        <dsp:cNvPr id="0" name=""/>
        <dsp:cNvSpPr/>
      </dsp:nvSpPr>
      <dsp:spPr>
        <a:xfrm rot="19636253">
          <a:off x="2626172" y="1784285"/>
          <a:ext cx="843654" cy="39292"/>
        </a:xfrm>
        <a:custGeom>
          <a:avLst/>
          <a:gdLst/>
          <a:ahLst/>
          <a:cxnLst/>
          <a:rect l="0" t="0" r="0" b="0"/>
          <a:pathLst>
            <a:path>
              <a:moveTo>
                <a:pt x="0" y="19646"/>
              </a:moveTo>
              <a:lnTo>
                <a:pt x="843654" y="196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6908" y="1782840"/>
        <a:ext cx="42182" cy="42182"/>
      </dsp:txXfrm>
    </dsp:sp>
    <dsp:sp modelId="{19EA2404-A80E-3D40-8251-A90531F5F1EC}">
      <dsp:nvSpPr>
        <dsp:cNvPr id="0" name=""/>
        <dsp:cNvSpPr/>
      </dsp:nvSpPr>
      <dsp:spPr>
        <a:xfrm>
          <a:off x="3402856" y="1132293"/>
          <a:ext cx="1774281" cy="887140"/>
        </a:xfrm>
        <a:prstGeom prst="roundRect">
          <a:avLst>
            <a:gd name="adj" fmla="val 10000"/>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Sagemaker</a:t>
          </a:r>
          <a:endParaRPr lang="en-US" sz="2500" kern="1200" dirty="0">
            <a:solidFill>
              <a:srgbClr val="000000">
                <a:hueOff val="0"/>
                <a:satOff val="0"/>
                <a:lumOff val="0"/>
                <a:alphaOff val="0"/>
              </a:srgbClr>
            </a:solidFill>
            <a:latin typeface="Times" pitchFamily="2" charset="0"/>
            <a:ea typeface="+mn-ea"/>
            <a:cs typeface="+mn-cs"/>
          </a:endParaRPr>
        </a:p>
      </dsp:txBody>
      <dsp:txXfrm>
        <a:off x="3428839" y="1158276"/>
        <a:ext cx="1722315" cy="835174"/>
      </dsp:txXfrm>
    </dsp:sp>
    <dsp:sp modelId="{2D4AD798-39B9-7E4F-9400-C884D7BF6B9F}">
      <dsp:nvSpPr>
        <dsp:cNvPr id="0" name=""/>
        <dsp:cNvSpPr/>
      </dsp:nvSpPr>
      <dsp:spPr>
        <a:xfrm rot="2308647">
          <a:off x="2594714" y="2294391"/>
          <a:ext cx="906571" cy="39292"/>
        </a:xfrm>
        <a:custGeom>
          <a:avLst/>
          <a:gdLst/>
          <a:ahLst/>
          <a:cxnLst/>
          <a:rect l="0" t="0" r="0" b="0"/>
          <a:pathLst>
            <a:path>
              <a:moveTo>
                <a:pt x="0" y="19646"/>
              </a:moveTo>
              <a:lnTo>
                <a:pt x="906571" y="196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5335" y="2291373"/>
        <a:ext cx="45328" cy="45328"/>
      </dsp:txXfrm>
    </dsp:sp>
    <dsp:sp modelId="{DC6C6CF3-EAB4-344E-A3BB-FB8905517BE0}">
      <dsp:nvSpPr>
        <dsp:cNvPr id="0" name=""/>
        <dsp:cNvSpPr/>
      </dsp:nvSpPr>
      <dsp:spPr>
        <a:xfrm>
          <a:off x="3402856" y="2152504"/>
          <a:ext cx="1774281" cy="88714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000000">
                  <a:hueOff val="0"/>
                  <a:satOff val="0"/>
                  <a:lumOff val="0"/>
                  <a:alphaOff val="0"/>
                </a:srgbClr>
              </a:solidFill>
              <a:latin typeface="Times" pitchFamily="2" charset="0"/>
              <a:ea typeface="+mn-ea"/>
              <a:cs typeface="+mn-cs"/>
            </a:rPr>
            <a:t>Django</a:t>
          </a:r>
        </a:p>
      </dsp:txBody>
      <dsp:txXfrm>
        <a:off x="3428839" y="2178487"/>
        <a:ext cx="1722315" cy="835174"/>
      </dsp:txXfrm>
    </dsp:sp>
    <dsp:sp modelId="{09128C02-4409-ED48-B542-7D0D9940D1ED}">
      <dsp:nvSpPr>
        <dsp:cNvPr id="0" name=""/>
        <dsp:cNvSpPr/>
      </dsp:nvSpPr>
      <dsp:spPr>
        <a:xfrm rot="3952144">
          <a:off x="2180005" y="2804497"/>
          <a:ext cx="1735988" cy="39292"/>
        </a:xfrm>
        <a:custGeom>
          <a:avLst/>
          <a:gdLst/>
          <a:ahLst/>
          <a:cxnLst/>
          <a:rect l="0" t="0" r="0" b="0"/>
          <a:pathLst>
            <a:path>
              <a:moveTo>
                <a:pt x="0" y="19646"/>
              </a:moveTo>
              <a:lnTo>
                <a:pt x="1735988" y="1964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04600" y="2780743"/>
        <a:ext cx="86799" cy="86799"/>
      </dsp:txXfrm>
    </dsp:sp>
    <dsp:sp modelId="{86969FF1-D49C-524E-B144-318B0081397B}">
      <dsp:nvSpPr>
        <dsp:cNvPr id="0" name=""/>
        <dsp:cNvSpPr/>
      </dsp:nvSpPr>
      <dsp:spPr>
        <a:xfrm>
          <a:off x="3402856" y="3172716"/>
          <a:ext cx="1774281" cy="88714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000000">
                  <a:hueOff val="0"/>
                  <a:satOff val="0"/>
                  <a:lumOff val="0"/>
                  <a:alphaOff val="0"/>
                </a:srgbClr>
              </a:solidFill>
              <a:latin typeface="Times" pitchFamily="2" charset="0"/>
              <a:ea typeface="+mn-ea"/>
              <a:cs typeface="+mn-cs"/>
            </a:rPr>
            <a:t>Mysql</a:t>
          </a:r>
          <a:endParaRPr lang="en-US" sz="2500" kern="1200" dirty="0">
            <a:solidFill>
              <a:srgbClr val="000000">
                <a:hueOff val="0"/>
                <a:satOff val="0"/>
                <a:lumOff val="0"/>
                <a:alphaOff val="0"/>
              </a:srgbClr>
            </a:solidFill>
            <a:latin typeface="Times" pitchFamily="2" charset="0"/>
            <a:ea typeface="+mn-ea"/>
            <a:cs typeface="+mn-cs"/>
          </a:endParaRPr>
        </a:p>
      </dsp:txBody>
      <dsp:txXfrm>
        <a:off x="3428839" y="3198699"/>
        <a:ext cx="1722315" cy="8351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b065a8714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b065a8714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Ali</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8926b7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08926b7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03a982fc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b03a982f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03a982f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b03a982fca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 Ali jumps in for </a:t>
            </a:r>
            <a:r>
              <a:rPr lang="en-US" dirty="0" err="1"/>
              <a:t>Quicksight</a:t>
            </a:r>
            <a:endParaRPr lang="en-US" dirty="0"/>
          </a:p>
        </p:txBody>
      </p:sp>
    </p:spTree>
    <p:extLst>
      <p:ext uri="{BB962C8B-B14F-4D97-AF65-F5344CB8AC3E}">
        <p14:creationId xmlns:p14="http://schemas.microsoft.com/office/powerpoint/2010/main" val="210998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a9762eb5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a9762eb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08926b7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b08926b70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08926b70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08926b70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8926b70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Mina takes over</a:t>
            </a:r>
            <a:endParaRPr dirty="0"/>
          </a:p>
        </p:txBody>
      </p:sp>
      <p:sp>
        <p:nvSpPr>
          <p:cNvPr id="161" name="Google Shape;161;gb08926b70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65a871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b065a8714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926b7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b08926b70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65a871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b065a87145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65a8714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b065a87145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65a871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b065a8714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65a8714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b065a87145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065a8714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b065a87145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65a8714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b065a8714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65a87145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65a8714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03a982fc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b03a982fca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Intro ends</a:t>
            </a:r>
          </a:p>
        </p:txBody>
      </p:sp>
    </p:spTree>
    <p:extLst>
      <p:ext uri="{BB962C8B-B14F-4D97-AF65-F5344CB8AC3E}">
        <p14:creationId xmlns:p14="http://schemas.microsoft.com/office/powerpoint/2010/main" val="167150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a9762eb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a9762e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Mojahid</a:t>
            </a:r>
            <a:r>
              <a:rPr lang="en-US" dirty="0"/>
              <a:t> Takes over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a9762eb5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a9762e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From AWS to EDA transition</a:t>
            </a:r>
          </a:p>
        </p:txBody>
      </p:sp>
    </p:spTree>
    <p:extLst>
      <p:ext uri="{BB962C8B-B14F-4D97-AF65-F5344CB8AC3E}">
        <p14:creationId xmlns:p14="http://schemas.microsoft.com/office/powerpoint/2010/main" val="17935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03a982f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Mojaid</a:t>
            </a:r>
            <a:r>
              <a:rPr lang="en-US" dirty="0"/>
              <a:t> transition to EDA </a:t>
            </a:r>
            <a:endParaRPr dirty="0"/>
          </a:p>
        </p:txBody>
      </p:sp>
      <p:sp>
        <p:nvSpPr>
          <p:cNvPr id="97" name="Google Shape;97;gb03a982fc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8"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8"/>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6" name="Google Shape;16;p8"/>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7"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19" name="Google Shape;19;p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11"/>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11"/>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12"/>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12"/>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12"/>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12"/>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13"/>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13"/>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14"/>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14"/>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15"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6"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6"/>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45" name="Google Shape;45;p16"/>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7"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7"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7" descr="PPT-General6.jpg"/>
          <p:cNvPicPr preferRelativeResize="0"/>
          <p:nvPr/>
        </p:nvPicPr>
        <p:blipFill rotWithShape="1">
          <a:blip r:embed="rId14">
            <a:alphaModFix/>
          </a:blip>
          <a:srcRect/>
          <a:stretch/>
        </p:blipFill>
        <p:spPr>
          <a:xfrm>
            <a:off x="0" y="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b065a87145_0_135"/>
          <p:cNvSpPr txBox="1">
            <a:spLocks noGrp="1"/>
          </p:cNvSpPr>
          <p:nvPr>
            <p:ph type="subTitle" idx="1"/>
          </p:nvPr>
        </p:nvSpPr>
        <p:spPr>
          <a:xfrm>
            <a:off x="2042650" y="471600"/>
            <a:ext cx="7051800" cy="8931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Clr>
                <a:schemeClr val="dk1"/>
              </a:buClr>
              <a:buSzPts val="1100"/>
              <a:buFont typeface="Arial"/>
              <a:buNone/>
            </a:pPr>
            <a:r>
              <a:rPr lang="en-US" sz="2200" b="1">
                <a:solidFill>
                  <a:schemeClr val="lt1"/>
                </a:solidFill>
                <a:latin typeface="Roboto"/>
                <a:ea typeface="Roboto"/>
                <a:cs typeface="Roboto"/>
                <a:sym typeface="Roboto"/>
              </a:rPr>
              <a:t>Cloud Computing </a:t>
            </a:r>
            <a:endParaRPr sz="2200" b="1">
              <a:solidFill>
                <a:schemeClr val="lt1"/>
              </a:solidFill>
              <a:latin typeface="Roboto"/>
              <a:ea typeface="Roboto"/>
              <a:cs typeface="Roboto"/>
              <a:sym typeface="Roboto"/>
            </a:endParaRPr>
          </a:p>
          <a:p>
            <a:pPr marL="0" lvl="0" indent="0" algn="ctr" rtl="0">
              <a:spcBef>
                <a:spcPts val="480"/>
              </a:spcBef>
              <a:spcAft>
                <a:spcPts val="0"/>
              </a:spcAft>
              <a:buClr>
                <a:schemeClr val="dk1"/>
              </a:buClr>
              <a:buSzPts val="1100"/>
              <a:buFont typeface="Arial"/>
              <a:buNone/>
            </a:pPr>
            <a:r>
              <a:rPr lang="en-US" sz="2200" b="1">
                <a:solidFill>
                  <a:schemeClr val="lt1"/>
                </a:solidFill>
                <a:latin typeface="Roboto"/>
                <a:ea typeface="Roboto"/>
                <a:cs typeface="Roboto"/>
                <a:sym typeface="Roboto"/>
              </a:rPr>
              <a:t>2022</a:t>
            </a:r>
            <a:endParaRPr sz="2200" b="1">
              <a:solidFill>
                <a:schemeClr val="lt1"/>
              </a:solidFill>
              <a:latin typeface="Roboto"/>
              <a:ea typeface="Roboto"/>
              <a:cs typeface="Roboto"/>
              <a:sym typeface="Roboto"/>
            </a:endParaRPr>
          </a:p>
          <a:p>
            <a:pPr marL="0" lvl="0" indent="0" algn="ctr" rtl="0">
              <a:spcBef>
                <a:spcPts val="480"/>
              </a:spcBef>
              <a:spcAft>
                <a:spcPts val="0"/>
              </a:spcAft>
              <a:buClr>
                <a:schemeClr val="dk1"/>
              </a:buClr>
              <a:buSzPts val="1100"/>
              <a:buFont typeface="Arial"/>
              <a:buNone/>
            </a:pPr>
            <a:endParaRPr b="1">
              <a:solidFill>
                <a:schemeClr val="lt1"/>
              </a:solidFill>
              <a:latin typeface="Roboto"/>
              <a:ea typeface="Roboto"/>
              <a:cs typeface="Roboto"/>
              <a:sym typeface="Roboto"/>
            </a:endParaRPr>
          </a:p>
          <a:p>
            <a:pPr marL="0" lvl="0" indent="0" algn="ctr" rtl="0">
              <a:spcBef>
                <a:spcPts val="480"/>
              </a:spcBef>
              <a:spcAft>
                <a:spcPts val="0"/>
              </a:spcAft>
              <a:buNone/>
            </a:pPr>
            <a:endParaRPr b="1">
              <a:solidFill>
                <a:schemeClr val="lt1"/>
              </a:solidFill>
              <a:latin typeface="Roboto"/>
              <a:ea typeface="Roboto"/>
              <a:cs typeface="Roboto"/>
              <a:sym typeface="Roboto"/>
            </a:endParaRPr>
          </a:p>
          <a:p>
            <a:pPr marL="0" lvl="0" indent="0" algn="ctr" rtl="0">
              <a:spcBef>
                <a:spcPts val="480"/>
              </a:spcBef>
              <a:spcAft>
                <a:spcPts val="0"/>
              </a:spcAft>
              <a:buClr>
                <a:schemeClr val="dk1"/>
              </a:buClr>
              <a:buSzPts val="1100"/>
              <a:buFont typeface="Arial"/>
              <a:buNone/>
            </a:pPr>
            <a:endParaRPr b="1">
              <a:solidFill>
                <a:schemeClr val="lt1"/>
              </a:solidFill>
              <a:latin typeface="Roboto"/>
              <a:ea typeface="Roboto"/>
              <a:cs typeface="Roboto"/>
              <a:sym typeface="Roboto"/>
            </a:endParaRPr>
          </a:p>
          <a:p>
            <a:pPr marL="0" lvl="0" indent="0" algn="ctr" rtl="0">
              <a:spcBef>
                <a:spcPts val="480"/>
              </a:spcBef>
              <a:spcAft>
                <a:spcPts val="0"/>
              </a:spcAft>
              <a:buNone/>
            </a:pPr>
            <a:endParaRPr sz="1100" b="1">
              <a:solidFill>
                <a:srgbClr val="212121"/>
              </a:solidFill>
              <a:highlight>
                <a:srgbClr val="FFFFFF"/>
              </a:highlight>
              <a:latin typeface="Roboto"/>
              <a:ea typeface="Roboto"/>
              <a:cs typeface="Roboto"/>
              <a:sym typeface="Roboto"/>
            </a:endParaRPr>
          </a:p>
        </p:txBody>
      </p:sp>
      <p:sp>
        <p:nvSpPr>
          <p:cNvPr id="53" name="Google Shape;53;gb065a87145_0_135"/>
          <p:cNvSpPr txBox="1"/>
          <p:nvPr/>
        </p:nvSpPr>
        <p:spPr>
          <a:xfrm>
            <a:off x="243400" y="4460825"/>
            <a:ext cx="2015700" cy="12828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800" b="1">
                <a:solidFill>
                  <a:schemeClr val="lt1"/>
                </a:solidFill>
                <a:latin typeface="Roboto"/>
                <a:ea typeface="Roboto"/>
                <a:cs typeface="Roboto"/>
                <a:sym typeface="Roboto"/>
              </a:rPr>
              <a:t>Group 1:</a:t>
            </a:r>
            <a:endParaRPr sz="1800" b="1">
              <a:solidFill>
                <a:schemeClr val="lt1"/>
              </a:solidFill>
              <a:latin typeface="Roboto"/>
              <a:ea typeface="Roboto"/>
              <a:cs typeface="Roboto"/>
              <a:sym typeface="Roboto"/>
            </a:endParaRPr>
          </a:p>
          <a:p>
            <a:pPr marL="0" lvl="0" indent="0" algn="l" rtl="0">
              <a:spcBef>
                <a:spcPts val="480"/>
              </a:spcBef>
              <a:spcAft>
                <a:spcPts val="0"/>
              </a:spcAft>
              <a:buNone/>
            </a:pPr>
            <a:r>
              <a:rPr lang="en-US" sz="1800" b="1">
                <a:solidFill>
                  <a:schemeClr val="lt1"/>
                </a:solidFill>
                <a:latin typeface="Roboto"/>
                <a:ea typeface="Roboto"/>
                <a:cs typeface="Roboto"/>
                <a:sym typeface="Roboto"/>
              </a:rPr>
              <a:t>Ali Can Mutlu</a:t>
            </a:r>
            <a:endParaRPr sz="1800" b="1">
              <a:solidFill>
                <a:schemeClr val="lt1"/>
              </a:solidFill>
              <a:latin typeface="Roboto"/>
              <a:ea typeface="Roboto"/>
              <a:cs typeface="Roboto"/>
              <a:sym typeface="Roboto"/>
            </a:endParaRPr>
          </a:p>
          <a:p>
            <a:pPr marL="0" lvl="0" indent="0" algn="l" rtl="0">
              <a:spcBef>
                <a:spcPts val="480"/>
              </a:spcBef>
              <a:spcAft>
                <a:spcPts val="0"/>
              </a:spcAft>
              <a:buNone/>
            </a:pPr>
            <a:r>
              <a:rPr lang="en-US" sz="1800" b="1">
                <a:solidFill>
                  <a:schemeClr val="lt1"/>
                </a:solidFill>
                <a:latin typeface="Roboto"/>
                <a:ea typeface="Roboto"/>
                <a:cs typeface="Roboto"/>
                <a:sym typeface="Roboto"/>
              </a:rPr>
              <a:t>Mojahid Osman</a:t>
            </a:r>
            <a:endParaRPr sz="1800" b="1">
              <a:solidFill>
                <a:schemeClr val="lt1"/>
              </a:solidFill>
              <a:latin typeface="Roboto"/>
              <a:ea typeface="Roboto"/>
              <a:cs typeface="Roboto"/>
              <a:sym typeface="Roboto"/>
            </a:endParaRPr>
          </a:p>
          <a:p>
            <a:pPr marL="0" lvl="0" indent="0" algn="l" rtl="0">
              <a:spcBef>
                <a:spcPts val="480"/>
              </a:spcBef>
              <a:spcAft>
                <a:spcPts val="0"/>
              </a:spcAft>
              <a:buNone/>
            </a:pPr>
            <a:r>
              <a:rPr lang="en-US" sz="1800" b="1">
                <a:solidFill>
                  <a:schemeClr val="lt1"/>
                </a:solidFill>
                <a:latin typeface="Roboto"/>
                <a:ea typeface="Roboto"/>
                <a:cs typeface="Roboto"/>
                <a:sym typeface="Roboto"/>
              </a:rPr>
              <a:t>Mina Hanna</a:t>
            </a:r>
            <a:endParaRPr sz="2100"/>
          </a:p>
        </p:txBody>
      </p:sp>
      <p:sp>
        <p:nvSpPr>
          <p:cNvPr id="54" name="Google Shape;54;gb065a87145_0_135"/>
          <p:cNvSpPr txBox="1"/>
          <p:nvPr/>
        </p:nvSpPr>
        <p:spPr>
          <a:xfrm>
            <a:off x="4205750" y="1853925"/>
            <a:ext cx="2921100" cy="407100"/>
          </a:xfrm>
          <a:prstGeom prst="rect">
            <a:avLst/>
          </a:prstGeom>
          <a:noFill/>
          <a:ln>
            <a:noFill/>
          </a:ln>
        </p:spPr>
        <p:txBody>
          <a:bodyPr spcFirstLastPara="1" wrap="square" lIns="91425" tIns="91425" rIns="91425" bIns="91425" anchor="t" anchorCtr="0">
            <a:noAutofit/>
          </a:bodyPr>
          <a:lstStyle/>
          <a:p>
            <a:pPr marL="0" lvl="0" indent="0" algn="ctr" rtl="0">
              <a:spcBef>
                <a:spcPts val="480"/>
              </a:spcBef>
              <a:spcAft>
                <a:spcPts val="0"/>
              </a:spcAft>
              <a:buNone/>
            </a:pPr>
            <a:r>
              <a:rPr lang="en-US" sz="1900" b="1">
                <a:solidFill>
                  <a:schemeClr val="lt1"/>
                </a:solidFill>
                <a:latin typeface="Roboto"/>
                <a:ea typeface="Roboto"/>
                <a:cs typeface="Roboto"/>
                <a:sym typeface="Roboto"/>
              </a:rPr>
              <a:t>Dr. Walcelio Melo</a:t>
            </a:r>
            <a:endParaRPr sz="900"/>
          </a:p>
        </p:txBody>
      </p:sp>
      <p:sp>
        <p:nvSpPr>
          <p:cNvPr id="55" name="Google Shape;55;gb065a87145_0_135"/>
          <p:cNvSpPr txBox="1">
            <a:spLocks noGrp="1"/>
          </p:cNvSpPr>
          <p:nvPr>
            <p:ph type="subTitle" idx="1"/>
          </p:nvPr>
        </p:nvSpPr>
        <p:spPr>
          <a:xfrm>
            <a:off x="1950900" y="1364700"/>
            <a:ext cx="7051800" cy="5850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en-US" sz="2100" b="1">
                <a:solidFill>
                  <a:srgbClr val="FF9900"/>
                </a:solidFill>
                <a:latin typeface="Roboto"/>
                <a:ea typeface="Roboto"/>
                <a:cs typeface="Roboto"/>
                <a:sym typeface="Roboto"/>
              </a:rPr>
              <a:t>Credit Card Fraud Detection Using ML on AWS</a:t>
            </a:r>
            <a:endParaRPr sz="2000" b="1">
              <a:solidFill>
                <a:schemeClr val="lt1"/>
              </a:solidFill>
              <a:latin typeface="Roboto"/>
              <a:ea typeface="Roboto"/>
              <a:cs typeface="Roboto"/>
              <a:sym typeface="Roboto"/>
            </a:endParaRPr>
          </a:p>
          <a:p>
            <a:pPr marL="0" lvl="0" indent="0" algn="ctr" rtl="0">
              <a:spcBef>
                <a:spcPts val="480"/>
              </a:spcBef>
              <a:spcAft>
                <a:spcPts val="0"/>
              </a:spcAft>
              <a:buNone/>
            </a:pPr>
            <a:endParaRPr sz="1100" b="1">
              <a:solidFill>
                <a:srgbClr val="212121"/>
              </a:solidFill>
              <a:highlight>
                <a:srgbClr val="FFFFFF"/>
              </a:highlight>
              <a:latin typeface="Roboto"/>
              <a:ea typeface="Roboto"/>
              <a:cs typeface="Roboto"/>
              <a:sym typeface="Roboto"/>
            </a:endParaRPr>
          </a:p>
        </p:txBody>
      </p:sp>
      <p:pic>
        <p:nvPicPr>
          <p:cNvPr id="56" name="Google Shape;56;gb065a87145_0_135"/>
          <p:cNvPicPr preferRelativeResize="0"/>
          <p:nvPr/>
        </p:nvPicPr>
        <p:blipFill>
          <a:blip r:embed="rId3">
            <a:alphaModFix/>
          </a:blip>
          <a:stretch>
            <a:fillRect/>
          </a:stretch>
        </p:blipFill>
        <p:spPr>
          <a:xfrm>
            <a:off x="3886687" y="2527200"/>
            <a:ext cx="3363724" cy="420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A0BF2-EE8D-E04D-AF0F-E6DB27C02384}"/>
              </a:ext>
            </a:extLst>
          </p:cNvPr>
          <p:cNvSpPr>
            <a:spLocks noGrp="1"/>
          </p:cNvSpPr>
          <p:nvPr>
            <p:ph type="body" idx="1"/>
          </p:nvPr>
        </p:nvSpPr>
        <p:spPr/>
        <p:txBody>
          <a:bodyPr/>
          <a:lstStyle/>
          <a:p>
            <a:pPr marL="571500" indent="-342900">
              <a:buFont typeface="Arial" panose="020B0604020202020204" pitchFamily="34" charset="0"/>
              <a:buChar char="•"/>
            </a:pPr>
            <a:r>
              <a:rPr lang="en-US" dirty="0"/>
              <a:t>2 private </a:t>
            </a:r>
          </a:p>
          <a:p>
            <a:pPr marL="571500" indent="-342900">
              <a:buFont typeface="Arial" panose="020B0604020202020204" pitchFamily="34" charset="0"/>
              <a:buChar char="•"/>
            </a:pPr>
            <a:r>
              <a:rPr lang="en-US" dirty="0"/>
              <a:t>1 public</a:t>
            </a:r>
          </a:p>
        </p:txBody>
      </p:sp>
      <p:sp>
        <p:nvSpPr>
          <p:cNvPr id="3" name="Title 2">
            <a:extLst>
              <a:ext uri="{FF2B5EF4-FFF2-40B4-BE49-F238E27FC236}">
                <a16:creationId xmlns:a16="http://schemas.microsoft.com/office/drawing/2014/main" id="{0B626FD8-14C7-434F-B766-E6DF53DB5692}"/>
              </a:ext>
            </a:extLst>
          </p:cNvPr>
          <p:cNvSpPr>
            <a:spLocks noGrp="1"/>
          </p:cNvSpPr>
          <p:nvPr>
            <p:ph type="title"/>
          </p:nvPr>
        </p:nvSpPr>
        <p:spPr/>
        <p:txBody>
          <a:bodyPr/>
          <a:lstStyle/>
          <a:p>
            <a:r>
              <a:rPr lang="en-US" dirty="0"/>
              <a:t>Subnet Protocols</a:t>
            </a:r>
          </a:p>
        </p:txBody>
      </p:sp>
      <p:pic>
        <p:nvPicPr>
          <p:cNvPr id="4" name="Picture 3">
            <a:extLst>
              <a:ext uri="{FF2B5EF4-FFF2-40B4-BE49-F238E27FC236}">
                <a16:creationId xmlns:a16="http://schemas.microsoft.com/office/drawing/2014/main" id="{61EF18CE-C724-4246-A0A5-7D60B6280680}"/>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44185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126F1-4AD7-824B-BAE2-25E9F679AA8F}"/>
              </a:ext>
            </a:extLst>
          </p:cNvPr>
          <p:cNvPicPr>
            <a:picLocks noChangeAspect="1"/>
          </p:cNvPicPr>
          <p:nvPr/>
        </p:nvPicPr>
        <p:blipFill>
          <a:blip r:embed="rId3"/>
          <a:stretch>
            <a:fillRect/>
          </a:stretch>
        </p:blipFill>
        <p:spPr>
          <a:xfrm>
            <a:off x="0" y="5448300"/>
            <a:ext cx="7848600" cy="1409700"/>
          </a:xfrm>
          <a:prstGeom prst="rect">
            <a:avLst/>
          </a:prstGeom>
        </p:spPr>
      </p:pic>
      <p:sp>
        <p:nvSpPr>
          <p:cNvPr id="2" name="Text Placeholder 1">
            <a:extLst>
              <a:ext uri="{FF2B5EF4-FFF2-40B4-BE49-F238E27FC236}">
                <a16:creationId xmlns:a16="http://schemas.microsoft.com/office/drawing/2014/main" id="{DCD8768E-86E9-5542-B433-67F42EC4995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F4D712F-3739-D940-A94D-07371B125752}"/>
              </a:ext>
            </a:extLst>
          </p:cNvPr>
          <p:cNvSpPr>
            <a:spLocks noGrp="1"/>
          </p:cNvSpPr>
          <p:nvPr>
            <p:ph type="title"/>
          </p:nvPr>
        </p:nvSpPr>
        <p:spPr/>
        <p:txBody>
          <a:bodyPr/>
          <a:lstStyle/>
          <a:p>
            <a:r>
              <a:rPr lang="en-US" dirty="0"/>
              <a:t>Security Protocols</a:t>
            </a:r>
          </a:p>
        </p:txBody>
      </p:sp>
      <p:pic>
        <p:nvPicPr>
          <p:cNvPr id="6" name="Picture 5">
            <a:extLst>
              <a:ext uri="{FF2B5EF4-FFF2-40B4-BE49-F238E27FC236}">
                <a16:creationId xmlns:a16="http://schemas.microsoft.com/office/drawing/2014/main" id="{07566E3A-9F31-FF48-9F92-D76FDF8F6B3C}"/>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95613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03a982fca_0_2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gb03a982fca_0_2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EDA :</a:t>
            </a:r>
            <a:endParaRPr dirty="0">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01" name="Google Shape;101;gb03a982fca_0_26"/>
          <p:cNvSpPr txBox="1">
            <a:spLocks noGrp="1"/>
          </p:cNvSpPr>
          <p:nvPr>
            <p:ph type="body" idx="1"/>
          </p:nvPr>
        </p:nvSpPr>
        <p:spPr>
          <a:xfrm>
            <a:off x="170400" y="919460"/>
            <a:ext cx="8218200" cy="46821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Dataset is highly unbalanced, where we have 492 frauds out of 284,807 transactions which 0.172%</a:t>
            </a:r>
            <a:endParaRPr sz="1900">
              <a:solidFill>
                <a:schemeClr val="dk1"/>
              </a:solidFill>
              <a:latin typeface="Calibri"/>
              <a:ea typeface="Calibri"/>
              <a:cs typeface="Calibri"/>
              <a:sym typeface="Calibri"/>
            </a:endParaRPr>
          </a:p>
        </p:txBody>
      </p:sp>
      <p:pic>
        <p:nvPicPr>
          <p:cNvPr id="102" name="Google Shape;102;gb03a982fca_0_26"/>
          <p:cNvPicPr preferRelativeResize="0"/>
          <p:nvPr/>
        </p:nvPicPr>
        <p:blipFill>
          <a:blip r:embed="rId3">
            <a:alphaModFix/>
          </a:blip>
          <a:stretch>
            <a:fillRect/>
          </a:stretch>
        </p:blipFill>
        <p:spPr>
          <a:xfrm>
            <a:off x="1566925" y="1818438"/>
            <a:ext cx="4958375" cy="3414325"/>
          </a:xfrm>
          <a:prstGeom prst="rect">
            <a:avLst/>
          </a:prstGeom>
          <a:noFill/>
          <a:ln>
            <a:noFill/>
          </a:ln>
        </p:spPr>
      </p:pic>
      <p:pic>
        <p:nvPicPr>
          <p:cNvPr id="6" name="Picture 5">
            <a:extLst>
              <a:ext uri="{FF2B5EF4-FFF2-40B4-BE49-F238E27FC236}">
                <a16:creationId xmlns:a16="http://schemas.microsoft.com/office/drawing/2014/main" id="{5C71C568-EC4D-724D-9644-63AC1CBC9B3D}"/>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b08926b702_0_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gb08926b702_0_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 :</a:t>
            </a:r>
            <a:endParaRPr>
              <a:solidFill>
                <a:srgbClr val="711806"/>
              </a:solidFill>
              <a:latin typeface="Calibri"/>
              <a:ea typeface="Calibri"/>
              <a:cs typeface="Calibri"/>
              <a:sym typeface="Calibri"/>
            </a:endParaRPr>
          </a:p>
          <a:p>
            <a:pPr marL="0" lvl="0" indent="0" algn="l" rtl="0">
              <a:lnSpc>
                <a:spcPct val="100000"/>
              </a:lnSpc>
              <a:spcBef>
                <a:spcPts val="0"/>
              </a:spcBef>
              <a:spcAft>
                <a:spcPts val="0"/>
              </a:spcAft>
              <a:buClr>
                <a:srgbClr val="3F3F3F"/>
              </a:buClr>
              <a:buSzPts val="4000"/>
              <a:buFont typeface="Arial"/>
              <a:buNone/>
            </a:pP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09" name="Google Shape;109;gb08926b702_0_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Plots the two known variables (Transaction Amount and time).</a:t>
            </a:r>
            <a:endParaRPr sz="1900">
              <a:solidFill>
                <a:schemeClr val="dk1"/>
              </a:solidFill>
              <a:latin typeface="Calibri"/>
              <a:ea typeface="Calibri"/>
              <a:cs typeface="Calibri"/>
              <a:sym typeface="Calibri"/>
            </a:endParaRPr>
          </a:p>
        </p:txBody>
      </p:sp>
      <p:pic>
        <p:nvPicPr>
          <p:cNvPr id="110" name="Google Shape;110;gb08926b702_0_1"/>
          <p:cNvPicPr preferRelativeResize="0"/>
          <p:nvPr/>
        </p:nvPicPr>
        <p:blipFill>
          <a:blip r:embed="rId3">
            <a:alphaModFix/>
          </a:blip>
          <a:stretch>
            <a:fillRect/>
          </a:stretch>
        </p:blipFill>
        <p:spPr>
          <a:xfrm>
            <a:off x="401400" y="1740700"/>
            <a:ext cx="8218200" cy="2868518"/>
          </a:xfrm>
          <a:prstGeom prst="rect">
            <a:avLst/>
          </a:prstGeom>
          <a:noFill/>
          <a:ln>
            <a:noFill/>
          </a:ln>
        </p:spPr>
      </p:pic>
      <p:pic>
        <p:nvPicPr>
          <p:cNvPr id="6" name="Picture 5">
            <a:extLst>
              <a:ext uri="{FF2B5EF4-FFF2-40B4-BE49-F238E27FC236}">
                <a16:creationId xmlns:a16="http://schemas.microsoft.com/office/drawing/2014/main" id="{205F87D4-2F7C-2F49-86B9-7B22CB8367DB}"/>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03a982fca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 name="Google Shape;116;gb03a982fca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17" name="Google Shape;117;gb03a982fca_0_61"/>
          <p:cNvSpPr txBox="1">
            <a:spLocks noGrp="1"/>
          </p:cNvSpPr>
          <p:nvPr>
            <p:ph type="body" idx="1"/>
          </p:nvPr>
        </p:nvSpPr>
        <p:spPr>
          <a:xfrm>
            <a:off x="170400" y="919454"/>
            <a:ext cx="8218200" cy="604500"/>
          </a:xfrm>
          <a:prstGeom prst="rect">
            <a:avLst/>
          </a:prstGeom>
          <a:noFill/>
          <a:ln>
            <a:noFill/>
          </a:ln>
        </p:spPr>
        <p:txBody>
          <a:bodyPr spcFirstLastPara="1" wrap="square" lIns="91425" tIns="45700" rIns="91425" bIns="45700" anchor="t" anchorCtr="0">
            <a:noAutofit/>
          </a:bodyPr>
          <a:lstStyle/>
          <a:p>
            <a:pPr marL="571500" lvl="0" indent="-336550" algn="l"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transaction traffic per time  (day and night)</a:t>
            </a:r>
            <a:endParaRPr sz="1900">
              <a:solidFill>
                <a:schemeClr val="dk1"/>
              </a:solidFill>
              <a:latin typeface="Calibri"/>
              <a:ea typeface="Calibri"/>
              <a:cs typeface="Calibri"/>
              <a:sym typeface="Calibri"/>
            </a:endParaRPr>
          </a:p>
        </p:txBody>
      </p:sp>
      <p:pic>
        <p:nvPicPr>
          <p:cNvPr id="118" name="Google Shape;118;gb03a982fca_0_61"/>
          <p:cNvPicPr preferRelativeResize="0"/>
          <p:nvPr/>
        </p:nvPicPr>
        <p:blipFill>
          <a:blip r:embed="rId3">
            <a:alphaModFix/>
          </a:blip>
          <a:stretch>
            <a:fillRect/>
          </a:stretch>
        </p:blipFill>
        <p:spPr>
          <a:xfrm>
            <a:off x="418250" y="1708549"/>
            <a:ext cx="8307500" cy="3002975"/>
          </a:xfrm>
          <a:prstGeom prst="rect">
            <a:avLst/>
          </a:prstGeom>
          <a:noFill/>
          <a:ln>
            <a:noFill/>
          </a:ln>
        </p:spPr>
      </p:pic>
      <p:pic>
        <p:nvPicPr>
          <p:cNvPr id="6" name="Picture 5">
            <a:extLst>
              <a:ext uri="{FF2B5EF4-FFF2-40B4-BE49-F238E27FC236}">
                <a16:creationId xmlns:a16="http://schemas.microsoft.com/office/drawing/2014/main" id="{465D20CB-F930-124B-96B6-5EEF5F0628AF}"/>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b03a982fca_0_5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gb03a982fca_0_54"/>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131" name="Google Shape;131;gb03a982fca_0_54"/>
          <p:cNvPicPr preferRelativeResize="0"/>
          <p:nvPr/>
        </p:nvPicPr>
        <p:blipFill>
          <a:blip r:embed="rId3">
            <a:alphaModFix/>
          </a:blip>
          <a:stretch>
            <a:fillRect/>
          </a:stretch>
        </p:blipFill>
        <p:spPr>
          <a:xfrm>
            <a:off x="2271650" y="1845950"/>
            <a:ext cx="4600699" cy="3473075"/>
          </a:xfrm>
          <a:prstGeom prst="rect">
            <a:avLst/>
          </a:prstGeom>
          <a:noFill/>
          <a:ln>
            <a:noFill/>
          </a:ln>
        </p:spPr>
      </p:pic>
      <p:sp>
        <p:nvSpPr>
          <p:cNvPr id="132" name="Google Shape;132;gb03a982fca_0_54"/>
          <p:cNvSpPr txBox="1">
            <a:spLocks noGrp="1"/>
          </p:cNvSpPr>
          <p:nvPr>
            <p:ph type="body" idx="1"/>
          </p:nvPr>
        </p:nvSpPr>
        <p:spPr>
          <a:xfrm>
            <a:off x="170400" y="694050"/>
            <a:ext cx="8218200" cy="10767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Card transaction amount distribution shows that more than half of the transactions are under 25 Euros while transactions above 500 Euros are less than 3%.</a:t>
            </a:r>
            <a:endParaRPr sz="190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859DF95-5A23-344C-A469-77C865F19F6C}"/>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A829E-9F5C-F145-B92C-8A3FF2E0D8F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81899FA-DB58-FC4E-B25D-43DE3C8635EA}"/>
              </a:ext>
            </a:extLst>
          </p:cNvPr>
          <p:cNvSpPr>
            <a:spLocks noGrp="1"/>
          </p:cNvSpPr>
          <p:nvPr>
            <p:ph type="title"/>
          </p:nvPr>
        </p:nvSpPr>
        <p:spPr>
          <a:xfrm>
            <a:off x="688490" y="493956"/>
            <a:ext cx="7756263" cy="1054250"/>
          </a:xfrm>
        </p:spPr>
        <p:txBody>
          <a:bodyPr/>
          <a:lstStyle/>
          <a:p>
            <a:r>
              <a:rPr lang="en-US" dirty="0"/>
              <a:t>EDA via </a:t>
            </a:r>
            <a:r>
              <a:rPr lang="en-US" dirty="0" err="1"/>
              <a:t>QuickSight</a:t>
            </a:r>
            <a:endParaRPr lang="en-US" dirty="0"/>
          </a:p>
        </p:txBody>
      </p:sp>
      <p:pic>
        <p:nvPicPr>
          <p:cNvPr id="6" name="Picture 5">
            <a:extLst>
              <a:ext uri="{FF2B5EF4-FFF2-40B4-BE49-F238E27FC236}">
                <a16:creationId xmlns:a16="http://schemas.microsoft.com/office/drawing/2014/main" id="{DE5C0C38-8088-1E41-A3E8-0A55FD38FCA4}"/>
              </a:ext>
            </a:extLst>
          </p:cNvPr>
          <p:cNvPicPr>
            <a:picLocks noChangeAspect="1"/>
          </p:cNvPicPr>
          <p:nvPr/>
        </p:nvPicPr>
        <p:blipFill>
          <a:blip r:embed="rId3"/>
          <a:stretch>
            <a:fillRect/>
          </a:stretch>
        </p:blipFill>
        <p:spPr>
          <a:xfrm>
            <a:off x="0" y="5448300"/>
            <a:ext cx="7848600" cy="1409700"/>
          </a:xfrm>
          <a:prstGeom prst="rect">
            <a:avLst/>
          </a:prstGeom>
        </p:spPr>
      </p:pic>
    </p:spTree>
    <p:extLst>
      <p:ext uri="{BB962C8B-B14F-4D97-AF65-F5344CB8AC3E}">
        <p14:creationId xmlns:p14="http://schemas.microsoft.com/office/powerpoint/2010/main" val="304272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1a9762eb52_0_1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24" name="Google Shape;124;g11a9762eb52_0_1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Quicksight Display</a:t>
            </a:r>
            <a:endParaRPr/>
          </a:p>
        </p:txBody>
      </p:sp>
      <p:pic>
        <p:nvPicPr>
          <p:cNvPr id="4" name="Picture 3">
            <a:extLst>
              <a:ext uri="{FF2B5EF4-FFF2-40B4-BE49-F238E27FC236}">
                <a16:creationId xmlns:a16="http://schemas.microsoft.com/office/drawing/2014/main" id="{A9087606-6BFE-BD4E-B36E-1DA4836249EB}"/>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1" name="Picture 10">
            <a:extLst>
              <a:ext uri="{FF2B5EF4-FFF2-40B4-BE49-F238E27FC236}">
                <a16:creationId xmlns:a16="http://schemas.microsoft.com/office/drawing/2014/main" id="{2D8A2E0A-10E5-0940-B830-7CDBD88129DF}"/>
              </a:ext>
            </a:extLst>
          </p:cNvPr>
          <p:cNvPicPr>
            <a:picLocks noChangeAspect="1"/>
          </p:cNvPicPr>
          <p:nvPr/>
        </p:nvPicPr>
        <p:blipFill>
          <a:blip r:embed="rId3"/>
          <a:stretch>
            <a:fillRect/>
          </a:stretch>
        </p:blipFill>
        <p:spPr>
          <a:xfrm>
            <a:off x="0" y="5448300"/>
            <a:ext cx="7848600" cy="1409700"/>
          </a:xfrm>
          <a:prstGeom prst="rect">
            <a:avLst/>
          </a:prstGeom>
        </p:spPr>
      </p:pic>
      <p:sp>
        <p:nvSpPr>
          <p:cNvPr id="137" name="Google Shape;137;gb08926b702_0_18"/>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gb08926b702_0_18"/>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39" name="Google Shape;139;gb08926b702_0_18"/>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40" name="Google Shape;140;gb08926b702_0_18"/>
          <p:cNvPicPr preferRelativeResize="0"/>
          <p:nvPr/>
        </p:nvPicPr>
        <p:blipFill>
          <a:blip r:embed="rId4">
            <a:alphaModFix/>
          </a:blip>
          <a:stretch>
            <a:fillRect/>
          </a:stretch>
        </p:blipFill>
        <p:spPr>
          <a:xfrm>
            <a:off x="170400" y="1222325"/>
            <a:ext cx="4071103" cy="1453425"/>
          </a:xfrm>
          <a:prstGeom prst="rect">
            <a:avLst/>
          </a:prstGeom>
          <a:noFill/>
          <a:ln>
            <a:noFill/>
          </a:ln>
        </p:spPr>
      </p:pic>
      <p:pic>
        <p:nvPicPr>
          <p:cNvPr id="141" name="Google Shape;141;gb08926b702_0_18"/>
          <p:cNvPicPr preferRelativeResize="0"/>
          <p:nvPr/>
        </p:nvPicPr>
        <p:blipFill>
          <a:blip r:embed="rId5">
            <a:alphaModFix/>
          </a:blip>
          <a:stretch>
            <a:fillRect/>
          </a:stretch>
        </p:blipFill>
        <p:spPr>
          <a:xfrm>
            <a:off x="4572000" y="1298525"/>
            <a:ext cx="4303675" cy="1403750"/>
          </a:xfrm>
          <a:prstGeom prst="rect">
            <a:avLst/>
          </a:prstGeom>
          <a:noFill/>
          <a:ln>
            <a:noFill/>
          </a:ln>
        </p:spPr>
      </p:pic>
      <p:pic>
        <p:nvPicPr>
          <p:cNvPr id="142" name="Google Shape;142;gb08926b702_0_18"/>
          <p:cNvPicPr preferRelativeResize="0"/>
          <p:nvPr/>
        </p:nvPicPr>
        <p:blipFill>
          <a:blip r:embed="rId6">
            <a:alphaModFix/>
          </a:blip>
          <a:stretch>
            <a:fillRect/>
          </a:stretch>
        </p:blipFill>
        <p:spPr>
          <a:xfrm>
            <a:off x="240400" y="2748780"/>
            <a:ext cx="4210176" cy="1373245"/>
          </a:xfrm>
          <a:prstGeom prst="rect">
            <a:avLst/>
          </a:prstGeom>
          <a:noFill/>
          <a:ln>
            <a:noFill/>
          </a:ln>
        </p:spPr>
      </p:pic>
      <p:pic>
        <p:nvPicPr>
          <p:cNvPr id="143" name="Google Shape;143;gb08926b702_0_18"/>
          <p:cNvPicPr preferRelativeResize="0"/>
          <p:nvPr/>
        </p:nvPicPr>
        <p:blipFill>
          <a:blip r:embed="rId7">
            <a:alphaModFix/>
          </a:blip>
          <a:stretch>
            <a:fillRect/>
          </a:stretch>
        </p:blipFill>
        <p:spPr>
          <a:xfrm>
            <a:off x="4572000" y="2741040"/>
            <a:ext cx="4303675" cy="1403760"/>
          </a:xfrm>
          <a:prstGeom prst="rect">
            <a:avLst/>
          </a:prstGeom>
          <a:noFill/>
          <a:ln>
            <a:noFill/>
          </a:ln>
        </p:spPr>
      </p:pic>
      <p:pic>
        <p:nvPicPr>
          <p:cNvPr id="144" name="Google Shape;144;gb08926b702_0_18"/>
          <p:cNvPicPr preferRelativeResize="0"/>
          <p:nvPr/>
        </p:nvPicPr>
        <p:blipFill>
          <a:blip r:embed="rId8">
            <a:alphaModFix/>
          </a:blip>
          <a:stretch>
            <a:fillRect/>
          </a:stretch>
        </p:blipFill>
        <p:spPr>
          <a:xfrm>
            <a:off x="224300" y="4183575"/>
            <a:ext cx="4303674" cy="1367750"/>
          </a:xfrm>
          <a:prstGeom prst="rect">
            <a:avLst/>
          </a:prstGeom>
          <a:noFill/>
          <a:ln>
            <a:noFill/>
          </a:ln>
        </p:spPr>
      </p:pic>
      <p:pic>
        <p:nvPicPr>
          <p:cNvPr id="145" name="Google Shape;145;gb08926b702_0_18"/>
          <p:cNvPicPr preferRelativeResize="0"/>
          <p:nvPr/>
        </p:nvPicPr>
        <p:blipFill>
          <a:blip r:embed="rId9">
            <a:alphaModFix/>
          </a:blip>
          <a:stretch>
            <a:fillRect/>
          </a:stretch>
        </p:blipFill>
        <p:spPr>
          <a:xfrm>
            <a:off x="4604175" y="4167727"/>
            <a:ext cx="4303675" cy="14037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a:extLst>
              <a:ext uri="{FF2B5EF4-FFF2-40B4-BE49-F238E27FC236}">
                <a16:creationId xmlns:a16="http://schemas.microsoft.com/office/drawing/2014/main" id="{F226BFDA-C7B6-574C-ACEC-1B3AF8AA965E}"/>
              </a:ext>
            </a:extLst>
          </p:cNvPr>
          <p:cNvPicPr>
            <a:picLocks noChangeAspect="1"/>
          </p:cNvPicPr>
          <p:nvPr/>
        </p:nvPicPr>
        <p:blipFill>
          <a:blip r:embed="rId3"/>
          <a:stretch>
            <a:fillRect/>
          </a:stretch>
        </p:blipFill>
        <p:spPr>
          <a:xfrm>
            <a:off x="0" y="5448300"/>
            <a:ext cx="7848600" cy="1409700"/>
          </a:xfrm>
          <a:prstGeom prst="rect">
            <a:avLst/>
          </a:prstGeom>
        </p:spPr>
      </p:pic>
      <p:sp>
        <p:nvSpPr>
          <p:cNvPr id="150" name="Google Shape;150;gb08926b702_0_4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gb08926b702_0_43"/>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EDA</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52" name="Google Shape;152;gb08926b702_0_43"/>
          <p:cNvSpPr txBox="1">
            <a:spLocks noGrp="1"/>
          </p:cNvSpPr>
          <p:nvPr>
            <p:ph type="body" idx="1"/>
          </p:nvPr>
        </p:nvSpPr>
        <p:spPr>
          <a:xfrm>
            <a:off x="170400" y="694050"/>
            <a:ext cx="8218200" cy="6369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Plotting the classes distribution for all PCA component features</a:t>
            </a:r>
            <a:endParaRPr sz="1900">
              <a:solidFill>
                <a:schemeClr val="dk1"/>
              </a:solidFill>
              <a:latin typeface="Calibri"/>
              <a:ea typeface="Calibri"/>
              <a:cs typeface="Calibri"/>
              <a:sym typeface="Calibri"/>
            </a:endParaRPr>
          </a:p>
        </p:txBody>
      </p:sp>
      <p:pic>
        <p:nvPicPr>
          <p:cNvPr id="153" name="Google Shape;153;gb08926b702_0_43"/>
          <p:cNvPicPr preferRelativeResize="0"/>
          <p:nvPr/>
        </p:nvPicPr>
        <p:blipFill>
          <a:blip r:embed="rId4">
            <a:alphaModFix/>
          </a:blip>
          <a:stretch>
            <a:fillRect/>
          </a:stretch>
        </p:blipFill>
        <p:spPr>
          <a:xfrm>
            <a:off x="170400" y="1248050"/>
            <a:ext cx="4309988" cy="1398300"/>
          </a:xfrm>
          <a:prstGeom prst="rect">
            <a:avLst/>
          </a:prstGeom>
          <a:noFill/>
          <a:ln>
            <a:noFill/>
          </a:ln>
        </p:spPr>
      </p:pic>
      <p:pic>
        <p:nvPicPr>
          <p:cNvPr id="154" name="Google Shape;154;gb08926b702_0_43"/>
          <p:cNvPicPr preferRelativeResize="0"/>
          <p:nvPr/>
        </p:nvPicPr>
        <p:blipFill>
          <a:blip r:embed="rId5">
            <a:alphaModFix/>
          </a:blip>
          <a:stretch>
            <a:fillRect/>
          </a:stretch>
        </p:blipFill>
        <p:spPr>
          <a:xfrm>
            <a:off x="4750451" y="1290575"/>
            <a:ext cx="4292719" cy="1398300"/>
          </a:xfrm>
          <a:prstGeom prst="rect">
            <a:avLst/>
          </a:prstGeom>
          <a:noFill/>
          <a:ln>
            <a:noFill/>
          </a:ln>
        </p:spPr>
      </p:pic>
      <p:pic>
        <p:nvPicPr>
          <p:cNvPr id="155" name="Google Shape;155;gb08926b702_0_43"/>
          <p:cNvPicPr preferRelativeResize="0"/>
          <p:nvPr/>
        </p:nvPicPr>
        <p:blipFill>
          <a:blip r:embed="rId6">
            <a:alphaModFix/>
          </a:blip>
          <a:stretch>
            <a:fillRect/>
          </a:stretch>
        </p:blipFill>
        <p:spPr>
          <a:xfrm>
            <a:off x="151163" y="2728425"/>
            <a:ext cx="4348470" cy="1344125"/>
          </a:xfrm>
          <a:prstGeom prst="rect">
            <a:avLst/>
          </a:prstGeom>
          <a:noFill/>
          <a:ln>
            <a:noFill/>
          </a:ln>
        </p:spPr>
      </p:pic>
      <p:pic>
        <p:nvPicPr>
          <p:cNvPr id="156" name="Google Shape;156;gb08926b702_0_43"/>
          <p:cNvPicPr preferRelativeResize="0"/>
          <p:nvPr/>
        </p:nvPicPr>
        <p:blipFill>
          <a:blip r:embed="rId7">
            <a:alphaModFix/>
          </a:blip>
          <a:stretch>
            <a:fillRect/>
          </a:stretch>
        </p:blipFill>
        <p:spPr>
          <a:xfrm>
            <a:off x="4775100" y="2653650"/>
            <a:ext cx="4292700" cy="1398300"/>
          </a:xfrm>
          <a:prstGeom prst="rect">
            <a:avLst/>
          </a:prstGeom>
          <a:noFill/>
          <a:ln>
            <a:noFill/>
          </a:ln>
        </p:spPr>
      </p:pic>
      <p:pic>
        <p:nvPicPr>
          <p:cNvPr id="157" name="Google Shape;157;gb08926b702_0_43"/>
          <p:cNvPicPr preferRelativeResize="0"/>
          <p:nvPr/>
        </p:nvPicPr>
        <p:blipFill>
          <a:blip r:embed="rId8">
            <a:alphaModFix/>
          </a:blip>
          <a:stretch>
            <a:fillRect/>
          </a:stretch>
        </p:blipFill>
        <p:spPr>
          <a:xfrm>
            <a:off x="144500" y="4141875"/>
            <a:ext cx="4502624" cy="1398300"/>
          </a:xfrm>
          <a:prstGeom prst="rect">
            <a:avLst/>
          </a:prstGeom>
          <a:noFill/>
          <a:ln>
            <a:noFill/>
          </a:ln>
        </p:spPr>
      </p:pic>
      <p:pic>
        <p:nvPicPr>
          <p:cNvPr id="158" name="Google Shape;158;gb08926b702_0_43"/>
          <p:cNvPicPr preferRelativeResize="0"/>
          <p:nvPr/>
        </p:nvPicPr>
        <p:blipFill>
          <a:blip r:embed="rId9">
            <a:alphaModFix/>
          </a:blip>
          <a:stretch>
            <a:fillRect/>
          </a:stretch>
        </p:blipFill>
        <p:spPr>
          <a:xfrm>
            <a:off x="4769725" y="4055650"/>
            <a:ext cx="4292699" cy="141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body" idx="1"/>
          </p:nvPr>
        </p:nvSpPr>
        <p:spPr>
          <a:xfrm>
            <a:off x="349439" y="1083841"/>
            <a:ext cx="8229000" cy="4134900"/>
          </a:xfrm>
          <a:prstGeom prst="rect">
            <a:avLst/>
          </a:prstGeom>
          <a:noFill/>
          <a:ln>
            <a:noFill/>
          </a:ln>
        </p:spPr>
        <p:txBody>
          <a:bodyPr spcFirstLastPara="1" wrap="square" lIns="91425" tIns="45700" rIns="91425" bIns="45700" anchor="t" anchorCtr="0">
            <a:noAutofit/>
          </a:bodyPr>
          <a:lstStyle/>
          <a:p>
            <a:pPr marL="571500" lvl="0" indent="-361950" algn="just" rtl="0">
              <a:lnSpc>
                <a:spcPct val="100000"/>
              </a:lnSpc>
              <a:spcBef>
                <a:spcPts val="480"/>
              </a:spcBef>
              <a:spcAft>
                <a:spcPts val="0"/>
              </a:spcAft>
              <a:buSzPts val="2700"/>
              <a:buFont typeface="Arial"/>
              <a:buChar char="•"/>
            </a:pPr>
            <a:r>
              <a:rPr lang="en-US" sz="2300">
                <a:solidFill>
                  <a:schemeClr val="dk1"/>
                </a:solidFill>
                <a:latin typeface="Calibri"/>
                <a:ea typeface="Calibri"/>
                <a:cs typeface="Calibri"/>
                <a:sym typeface="Calibri"/>
              </a:rPr>
              <a:t>According to the FBI, credit card fraud is the unauthorized use of a credit or debit card, or similar payment tool (ACH, EFT, recurring charge, etc.), to fraudulently obtain money or property. Credit and debit card numbers can be stolen from unsecured websites or can be obtained in an identity theft scheme.</a:t>
            </a:r>
            <a:endParaRPr sz="2300">
              <a:solidFill>
                <a:schemeClr val="dk1"/>
              </a:solidFill>
              <a:latin typeface="Calibri"/>
              <a:ea typeface="Calibri"/>
              <a:cs typeface="Calibri"/>
              <a:sym typeface="Calibri"/>
            </a:endParaRPr>
          </a:p>
          <a:p>
            <a:pPr marL="457200" lvl="0" indent="0" algn="just" rtl="0">
              <a:lnSpc>
                <a:spcPct val="100000"/>
              </a:lnSpc>
              <a:spcBef>
                <a:spcPts val="480"/>
              </a:spcBef>
              <a:spcAft>
                <a:spcPts val="0"/>
              </a:spcAft>
              <a:buNone/>
            </a:pPr>
            <a:endParaRPr sz="2300">
              <a:solidFill>
                <a:schemeClr val="dk1"/>
              </a:solidFill>
              <a:latin typeface="Calibri"/>
              <a:ea typeface="Calibri"/>
              <a:cs typeface="Calibri"/>
              <a:sym typeface="Calibri"/>
            </a:endParaRPr>
          </a:p>
          <a:p>
            <a:pPr marL="571500" lvl="0" indent="-361950" algn="just" rtl="0">
              <a:lnSpc>
                <a:spcPct val="100000"/>
              </a:lnSpc>
              <a:spcBef>
                <a:spcPts val="480"/>
              </a:spcBef>
              <a:spcAft>
                <a:spcPts val="0"/>
              </a:spcAft>
              <a:buSzPts val="2700"/>
              <a:buFont typeface="Arial"/>
              <a:buChar char="•"/>
            </a:pPr>
            <a:r>
              <a:rPr lang="en-US" sz="2300">
                <a:solidFill>
                  <a:schemeClr val="dk1"/>
                </a:solidFill>
                <a:latin typeface="Calibri"/>
                <a:ea typeface="Calibri"/>
                <a:cs typeface="Calibri"/>
                <a:sym typeface="Calibri"/>
              </a:rPr>
              <a:t>It is important that credit card companies are able to recognize fraudulent credit card transactions so that customers are not charged for items that they did not purchase.</a:t>
            </a:r>
            <a:endParaRPr sz="2300">
              <a:solidFill>
                <a:schemeClr val="dk1"/>
              </a:solidFill>
              <a:latin typeface="Calibri"/>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endParaRPr sz="1400">
              <a:solidFill>
                <a:schemeClr val="dk1"/>
              </a:solidFill>
              <a:latin typeface="Calibri"/>
              <a:ea typeface="Calibri"/>
              <a:cs typeface="Calibri"/>
              <a:sym typeface="Calibri"/>
            </a:endParaRPr>
          </a:p>
        </p:txBody>
      </p:sp>
      <p:sp>
        <p:nvSpPr>
          <p:cNvPr id="62" name="Google Shape;62;p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600">
                <a:solidFill>
                  <a:srgbClr val="711806"/>
                </a:solidFill>
                <a:latin typeface="Calibri"/>
                <a:ea typeface="Calibri"/>
                <a:cs typeface="Calibri"/>
                <a:sym typeface="Calibri"/>
              </a:rPr>
              <a:t>Introduction</a:t>
            </a:r>
            <a:endParaRPr sz="3600">
              <a:solidFill>
                <a:srgbClr val="711806"/>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C9488AFA-DCA6-BC42-A00E-FBDBE11DF698}"/>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DD7D5-AC29-FF41-9D05-54B6972EDB6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FD3A8A9-CC76-3243-8CC1-4A72BD0B420F}"/>
              </a:ext>
            </a:extLst>
          </p:cNvPr>
          <p:cNvSpPr>
            <a:spLocks noGrp="1"/>
          </p:cNvSpPr>
          <p:nvPr>
            <p:ph type="title"/>
          </p:nvPr>
        </p:nvSpPr>
        <p:spPr>
          <a:xfrm>
            <a:off x="688490" y="420130"/>
            <a:ext cx="7961240" cy="1204276"/>
          </a:xfrm>
        </p:spPr>
        <p:txBody>
          <a:bodyPr/>
          <a:lstStyle/>
          <a:p>
            <a:r>
              <a:rPr lang="en-US" dirty="0"/>
              <a:t>EDA Comparison – </a:t>
            </a:r>
            <a:br>
              <a:rPr lang="en-US" dirty="0"/>
            </a:br>
            <a:r>
              <a:rPr lang="en-US" dirty="0" err="1"/>
              <a:t>Quicksight</a:t>
            </a:r>
            <a:r>
              <a:rPr lang="en-US" dirty="0"/>
              <a:t> vs Tableau</a:t>
            </a:r>
          </a:p>
        </p:txBody>
      </p:sp>
      <p:pic>
        <p:nvPicPr>
          <p:cNvPr id="4" name="Picture 3">
            <a:extLst>
              <a:ext uri="{FF2B5EF4-FFF2-40B4-BE49-F238E27FC236}">
                <a16:creationId xmlns:a16="http://schemas.microsoft.com/office/drawing/2014/main" id="{DEEE7901-E2A1-624B-AA94-7FA3258666BE}"/>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8414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b08926b702_0_6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gb08926b702_0_61"/>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dirty="0">
                <a:solidFill>
                  <a:srgbClr val="711806"/>
                </a:solidFill>
                <a:latin typeface="Calibri"/>
                <a:ea typeface="Calibri"/>
                <a:cs typeface="Calibri"/>
                <a:sym typeface="Calibri"/>
              </a:rPr>
              <a:t>Conventional Preprocessing: </a:t>
            </a:r>
            <a:endParaRPr dirty="0">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dirty="0">
              <a:solidFill>
                <a:srgbClr val="711806"/>
              </a:solidFill>
              <a:latin typeface="Calibri"/>
              <a:ea typeface="Calibri"/>
              <a:cs typeface="Calibri"/>
              <a:sym typeface="Calibri"/>
            </a:endParaRPr>
          </a:p>
        </p:txBody>
      </p:sp>
      <p:sp>
        <p:nvSpPr>
          <p:cNvPr id="165" name="Google Shape;165;gb08926b702_0_61"/>
          <p:cNvSpPr txBox="1">
            <a:spLocks noGrp="1"/>
          </p:cNvSpPr>
          <p:nvPr>
            <p:ph type="body" idx="1"/>
          </p:nvPr>
        </p:nvSpPr>
        <p:spPr>
          <a:xfrm>
            <a:off x="0" y="1659975"/>
            <a:ext cx="8218200" cy="20211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the data into Train and Test data</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Split Train into Train and Validation</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Convert time to a categorical field</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Scaling the data</a:t>
            </a:r>
            <a:endParaRPr sz="19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EB4FF1A-A0D1-DD4D-9D91-490AAF195B1A}"/>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b065a87145_0_1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gb065a87145_0_1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Pipeline approach: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72" name="Google Shape;172;gb065a87145_0_10"/>
          <p:cNvSpPr/>
          <p:nvPr/>
        </p:nvSpPr>
        <p:spPr>
          <a:xfrm>
            <a:off x="4031575" y="1006500"/>
            <a:ext cx="819018" cy="25655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Start</a:t>
            </a:r>
            <a:endParaRPr/>
          </a:p>
        </p:txBody>
      </p:sp>
      <p:sp>
        <p:nvSpPr>
          <p:cNvPr id="173" name="Google Shape;173;gb065a87145_0_10"/>
          <p:cNvSpPr/>
          <p:nvPr/>
        </p:nvSpPr>
        <p:spPr>
          <a:xfrm>
            <a:off x="3666488" y="1559075"/>
            <a:ext cx="1549200"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Load and explore the data</a:t>
            </a:r>
            <a:endParaRPr/>
          </a:p>
        </p:txBody>
      </p:sp>
      <p:sp>
        <p:nvSpPr>
          <p:cNvPr id="174" name="Google Shape;174;gb065a87145_0_10"/>
          <p:cNvSpPr/>
          <p:nvPr/>
        </p:nvSpPr>
        <p:spPr>
          <a:xfrm>
            <a:off x="3533263" y="2437300"/>
            <a:ext cx="1815650" cy="656200"/>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Handling class imbalance</a:t>
            </a:r>
            <a:endParaRPr sz="1200"/>
          </a:p>
        </p:txBody>
      </p:sp>
      <p:cxnSp>
        <p:nvCxnSpPr>
          <p:cNvPr id="175" name="Google Shape;175;gb065a87145_0_10"/>
          <p:cNvCxnSpPr>
            <a:stCxn id="172" idx="2"/>
            <a:endCxn id="173" idx="0"/>
          </p:cNvCxnSpPr>
          <p:nvPr/>
        </p:nvCxnSpPr>
        <p:spPr>
          <a:xfrm>
            <a:off x="4441084" y="1263054"/>
            <a:ext cx="0" cy="2961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gb065a87145_0_10"/>
          <p:cNvCxnSpPr>
            <a:stCxn id="173" idx="2"/>
            <a:endCxn id="174" idx="0"/>
          </p:cNvCxnSpPr>
          <p:nvPr/>
        </p:nvCxnSpPr>
        <p:spPr>
          <a:xfrm>
            <a:off x="4441088" y="2082050"/>
            <a:ext cx="0" cy="3552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gb065a87145_0_10"/>
          <p:cNvSpPr/>
          <p:nvPr/>
        </p:nvSpPr>
        <p:spPr>
          <a:xfrm>
            <a:off x="5654328" y="3256325"/>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 SMOTE</a:t>
            </a:r>
            <a:endParaRPr/>
          </a:p>
          <a:p>
            <a:pPr marL="0" lvl="0" indent="0" algn="ctr" rtl="0">
              <a:spcBef>
                <a:spcPts val="0"/>
              </a:spcBef>
              <a:spcAft>
                <a:spcPts val="0"/>
              </a:spcAft>
              <a:buNone/>
            </a:pPr>
            <a:r>
              <a:rPr lang="en-US"/>
              <a:t>Use ADASYN</a:t>
            </a:r>
            <a:endParaRPr/>
          </a:p>
        </p:txBody>
      </p:sp>
      <p:sp>
        <p:nvSpPr>
          <p:cNvPr id="178" name="Google Shape;178;gb065a87145_0_10"/>
          <p:cNvSpPr/>
          <p:nvPr/>
        </p:nvSpPr>
        <p:spPr>
          <a:xfrm>
            <a:off x="1232353" y="3310600"/>
            <a:ext cx="1890325" cy="5229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Scale, remove outlier and undersample</a:t>
            </a:r>
            <a:endParaRPr/>
          </a:p>
        </p:txBody>
      </p:sp>
      <p:cxnSp>
        <p:nvCxnSpPr>
          <p:cNvPr id="179" name="Google Shape;179;gb065a87145_0_10"/>
          <p:cNvCxnSpPr>
            <a:stCxn id="174" idx="1"/>
            <a:endCxn id="178" idx="0"/>
          </p:cNvCxnSpPr>
          <p:nvPr/>
        </p:nvCxnSpPr>
        <p:spPr>
          <a:xfrm flipH="1">
            <a:off x="2177563" y="2765400"/>
            <a:ext cx="1355700" cy="545100"/>
          </a:xfrm>
          <a:prstGeom prst="bentConnector2">
            <a:avLst/>
          </a:prstGeom>
          <a:noFill/>
          <a:ln w="9525" cap="flat" cmpd="sng">
            <a:solidFill>
              <a:schemeClr val="dk2"/>
            </a:solidFill>
            <a:prstDash val="solid"/>
            <a:round/>
            <a:headEnd type="none" w="med" len="med"/>
            <a:tailEnd type="none" w="med" len="med"/>
          </a:ln>
        </p:spPr>
      </p:cxnSp>
      <p:cxnSp>
        <p:nvCxnSpPr>
          <p:cNvPr id="180" name="Google Shape;180;gb065a87145_0_10"/>
          <p:cNvCxnSpPr>
            <a:stCxn id="174" idx="3"/>
            <a:endCxn id="177" idx="0"/>
          </p:cNvCxnSpPr>
          <p:nvPr/>
        </p:nvCxnSpPr>
        <p:spPr>
          <a:xfrm>
            <a:off x="5348913" y="2765400"/>
            <a:ext cx="1250700" cy="490800"/>
          </a:xfrm>
          <a:prstGeom prst="bentConnector2">
            <a:avLst/>
          </a:prstGeom>
          <a:noFill/>
          <a:ln w="9525" cap="flat" cmpd="sng">
            <a:solidFill>
              <a:schemeClr val="dk2"/>
            </a:solidFill>
            <a:prstDash val="solid"/>
            <a:round/>
            <a:headEnd type="none" w="med" len="med"/>
            <a:tailEnd type="none" w="med" len="med"/>
          </a:ln>
        </p:spPr>
      </p:cxnSp>
      <p:sp>
        <p:nvSpPr>
          <p:cNvPr id="181" name="Google Shape;181;gb065a87145_0_10"/>
          <p:cNvSpPr txBox="1"/>
          <p:nvPr/>
        </p:nvSpPr>
        <p:spPr>
          <a:xfrm>
            <a:off x="199215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Undersampling</a:t>
            </a:r>
            <a:endParaRPr/>
          </a:p>
        </p:txBody>
      </p:sp>
      <p:sp>
        <p:nvSpPr>
          <p:cNvPr id="182" name="Google Shape;182;gb065a87145_0_10"/>
          <p:cNvSpPr txBox="1"/>
          <p:nvPr/>
        </p:nvSpPr>
        <p:spPr>
          <a:xfrm>
            <a:off x="5456900" y="2363300"/>
            <a:ext cx="1746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Oversampling</a:t>
            </a:r>
            <a:endParaRPr/>
          </a:p>
        </p:txBody>
      </p:sp>
      <p:sp>
        <p:nvSpPr>
          <p:cNvPr id="183" name="Google Shape;183;gb065a87145_0_10"/>
          <p:cNvSpPr/>
          <p:nvPr/>
        </p:nvSpPr>
        <p:spPr>
          <a:xfrm>
            <a:off x="1136488" y="4045725"/>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LogisticRegression</a:t>
            </a:r>
            <a:endParaRPr/>
          </a:p>
          <a:p>
            <a:pPr marL="0" lvl="0" indent="0" algn="l" rtl="0">
              <a:spcBef>
                <a:spcPts val="0"/>
              </a:spcBef>
              <a:spcAft>
                <a:spcPts val="0"/>
              </a:spcAft>
              <a:buClr>
                <a:schemeClr val="dk1"/>
              </a:buClr>
              <a:buSzPts val="1100"/>
              <a:buFont typeface="Arial"/>
              <a:buNone/>
            </a:pPr>
            <a:r>
              <a:rPr lang="en-US"/>
              <a:t>MLPClassifier</a:t>
            </a:r>
            <a:endParaRPr/>
          </a:p>
          <a:p>
            <a:pPr marL="0" lvl="0" indent="0" algn="l" rtl="0">
              <a:spcBef>
                <a:spcPts val="0"/>
              </a:spcBef>
              <a:spcAft>
                <a:spcPts val="0"/>
              </a:spcAft>
              <a:buNone/>
            </a:pPr>
            <a:r>
              <a:rPr lang="en-US"/>
              <a:t>DecisionTreeClassifier</a:t>
            </a:r>
            <a:endParaRPr/>
          </a:p>
        </p:txBody>
      </p:sp>
      <p:sp>
        <p:nvSpPr>
          <p:cNvPr id="184" name="Google Shape;184;gb065a87145_0_10"/>
          <p:cNvSpPr/>
          <p:nvPr/>
        </p:nvSpPr>
        <p:spPr>
          <a:xfrm>
            <a:off x="5601038" y="4513900"/>
            <a:ext cx="2082050" cy="71045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FNN using two sets of training data (SMOTE and ADASYN)</a:t>
            </a:r>
            <a:endParaRPr/>
          </a:p>
        </p:txBody>
      </p:sp>
      <p:sp>
        <p:nvSpPr>
          <p:cNvPr id="185" name="Google Shape;185;gb065a87145_0_10"/>
          <p:cNvSpPr/>
          <p:nvPr/>
        </p:nvSpPr>
        <p:spPr>
          <a:xfrm>
            <a:off x="5601050" y="3945600"/>
            <a:ext cx="2082050" cy="4020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LogisticRegression</a:t>
            </a:r>
            <a:endParaRPr/>
          </a:p>
        </p:txBody>
      </p:sp>
      <p:pic>
        <p:nvPicPr>
          <p:cNvPr id="18" name="Picture 17">
            <a:extLst>
              <a:ext uri="{FF2B5EF4-FFF2-40B4-BE49-F238E27FC236}">
                <a16:creationId xmlns:a16="http://schemas.microsoft.com/office/drawing/2014/main" id="{9CA0DD0A-15D3-8B48-BDB5-DC453E9774B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6D3AB-A4C9-8B40-9C66-4ADA711708D0}"/>
              </a:ext>
            </a:extLst>
          </p:cNvPr>
          <p:cNvSpPr>
            <a:spLocks noGrp="1"/>
          </p:cNvSpPr>
          <p:nvPr>
            <p:ph type="body" idx="1"/>
          </p:nvPr>
        </p:nvSpPr>
        <p:spPr/>
        <p:txBody>
          <a:bodyPr/>
          <a:lstStyle/>
          <a:p>
            <a:r>
              <a:rPr lang="en-US" dirty="0"/>
              <a:t>Dashboard Screenshot</a:t>
            </a:r>
          </a:p>
        </p:txBody>
      </p:sp>
      <p:sp>
        <p:nvSpPr>
          <p:cNvPr id="3" name="Title 2">
            <a:extLst>
              <a:ext uri="{FF2B5EF4-FFF2-40B4-BE49-F238E27FC236}">
                <a16:creationId xmlns:a16="http://schemas.microsoft.com/office/drawing/2014/main" id="{3B0C0A15-C863-2D40-A05E-BC726B1AC546}"/>
              </a:ext>
            </a:extLst>
          </p:cNvPr>
          <p:cNvSpPr>
            <a:spLocks noGrp="1"/>
          </p:cNvSpPr>
          <p:nvPr>
            <p:ph type="title"/>
          </p:nvPr>
        </p:nvSpPr>
        <p:spPr/>
        <p:txBody>
          <a:bodyPr/>
          <a:lstStyle/>
          <a:p>
            <a:r>
              <a:rPr lang="en-US" dirty="0" err="1"/>
              <a:t>Sagemaker</a:t>
            </a:r>
            <a:r>
              <a:rPr lang="en-US" dirty="0"/>
              <a:t> Pipeline</a:t>
            </a:r>
          </a:p>
        </p:txBody>
      </p:sp>
      <p:pic>
        <p:nvPicPr>
          <p:cNvPr id="4" name="Picture 3">
            <a:extLst>
              <a:ext uri="{FF2B5EF4-FFF2-40B4-BE49-F238E27FC236}">
                <a16:creationId xmlns:a16="http://schemas.microsoft.com/office/drawing/2014/main" id="{5599102A-1415-E74C-9073-EBEAE4073EC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3927787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73498-AEF9-954B-8FD8-19CA814F80F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01EEFC1-3964-4046-81A2-F32EFD249F4E}"/>
              </a:ext>
            </a:extLst>
          </p:cNvPr>
          <p:cNvSpPr>
            <a:spLocks noGrp="1"/>
          </p:cNvSpPr>
          <p:nvPr>
            <p:ph type="title"/>
          </p:nvPr>
        </p:nvSpPr>
        <p:spPr/>
        <p:txBody>
          <a:bodyPr/>
          <a:lstStyle/>
          <a:p>
            <a:r>
              <a:rPr lang="en-US" dirty="0" err="1"/>
              <a:t>Sagemaker</a:t>
            </a:r>
            <a:r>
              <a:rPr lang="en-US" dirty="0"/>
              <a:t> Model</a:t>
            </a:r>
          </a:p>
        </p:txBody>
      </p:sp>
      <p:pic>
        <p:nvPicPr>
          <p:cNvPr id="4" name="Picture 3">
            <a:extLst>
              <a:ext uri="{FF2B5EF4-FFF2-40B4-BE49-F238E27FC236}">
                <a16:creationId xmlns:a16="http://schemas.microsoft.com/office/drawing/2014/main" id="{3C0060CA-1AC8-2E49-8844-55332F6477C7}"/>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274487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088C7C-A55E-A84E-9CBF-885420A16DE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363EC0-DC48-5245-BA12-C160D7FC426A}"/>
              </a:ext>
            </a:extLst>
          </p:cNvPr>
          <p:cNvSpPr>
            <a:spLocks noGrp="1"/>
          </p:cNvSpPr>
          <p:nvPr>
            <p:ph type="title"/>
          </p:nvPr>
        </p:nvSpPr>
        <p:spPr/>
        <p:txBody>
          <a:bodyPr/>
          <a:lstStyle/>
          <a:p>
            <a:r>
              <a:rPr lang="en-US" dirty="0"/>
              <a:t>Conventional vs </a:t>
            </a:r>
            <a:r>
              <a:rPr lang="en-US" dirty="0" err="1"/>
              <a:t>Sagemaker</a:t>
            </a:r>
            <a:r>
              <a:rPr lang="en-US" dirty="0"/>
              <a:t> </a:t>
            </a:r>
          </a:p>
        </p:txBody>
      </p:sp>
      <p:pic>
        <p:nvPicPr>
          <p:cNvPr id="4" name="Picture 3">
            <a:extLst>
              <a:ext uri="{FF2B5EF4-FFF2-40B4-BE49-F238E27FC236}">
                <a16:creationId xmlns:a16="http://schemas.microsoft.com/office/drawing/2014/main" id="{97686D17-478B-B742-8CD4-C471AC570118}"/>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8777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b08926b702_0_2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gb08926b702_0_2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Undersampling</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192" name="Google Shape;192;gb08926b702_0_25"/>
          <p:cNvSpPr txBox="1">
            <a:spLocks noGrp="1"/>
          </p:cNvSpPr>
          <p:nvPr>
            <p:ph type="body" idx="1"/>
          </p:nvPr>
        </p:nvSpPr>
        <p:spPr>
          <a:xfrm>
            <a:off x="653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undersampled dataset</a:t>
            </a:r>
            <a:endParaRPr sz="1900">
              <a:solidFill>
                <a:schemeClr val="dk1"/>
              </a:solidFill>
              <a:latin typeface="Calibri"/>
              <a:ea typeface="Calibri"/>
              <a:cs typeface="Calibri"/>
              <a:sym typeface="Calibri"/>
            </a:endParaRPr>
          </a:p>
        </p:txBody>
      </p:sp>
      <p:pic>
        <p:nvPicPr>
          <p:cNvPr id="193" name="Google Shape;193;gb08926b702_0_25"/>
          <p:cNvPicPr preferRelativeResize="0"/>
          <p:nvPr/>
        </p:nvPicPr>
        <p:blipFill>
          <a:blip r:embed="rId3">
            <a:alphaModFix/>
          </a:blip>
          <a:stretch>
            <a:fillRect/>
          </a:stretch>
        </p:blipFill>
        <p:spPr>
          <a:xfrm>
            <a:off x="749850" y="1571075"/>
            <a:ext cx="2427525" cy="1433300"/>
          </a:xfrm>
          <a:prstGeom prst="rect">
            <a:avLst/>
          </a:prstGeom>
          <a:noFill/>
          <a:ln>
            <a:noFill/>
          </a:ln>
        </p:spPr>
      </p:pic>
      <p:pic>
        <p:nvPicPr>
          <p:cNvPr id="194" name="Google Shape;194;gb08926b702_0_25"/>
          <p:cNvPicPr preferRelativeResize="0"/>
          <p:nvPr/>
        </p:nvPicPr>
        <p:blipFill>
          <a:blip r:embed="rId4">
            <a:alphaModFix/>
          </a:blip>
          <a:stretch>
            <a:fillRect/>
          </a:stretch>
        </p:blipFill>
        <p:spPr>
          <a:xfrm>
            <a:off x="4255800" y="1637699"/>
            <a:ext cx="2128575" cy="1300050"/>
          </a:xfrm>
          <a:prstGeom prst="rect">
            <a:avLst/>
          </a:prstGeom>
          <a:noFill/>
          <a:ln>
            <a:noFill/>
          </a:ln>
        </p:spPr>
      </p:pic>
      <p:pic>
        <p:nvPicPr>
          <p:cNvPr id="195" name="Google Shape;195;gb08926b702_0_25"/>
          <p:cNvPicPr preferRelativeResize="0"/>
          <p:nvPr/>
        </p:nvPicPr>
        <p:blipFill>
          <a:blip r:embed="rId5">
            <a:alphaModFix/>
          </a:blip>
          <a:stretch>
            <a:fillRect/>
          </a:stretch>
        </p:blipFill>
        <p:spPr>
          <a:xfrm>
            <a:off x="401400" y="3981525"/>
            <a:ext cx="6397400" cy="932550"/>
          </a:xfrm>
          <a:prstGeom prst="rect">
            <a:avLst/>
          </a:prstGeom>
          <a:noFill/>
          <a:ln>
            <a:noFill/>
          </a:ln>
        </p:spPr>
      </p:pic>
      <p:sp>
        <p:nvSpPr>
          <p:cNvPr id="196" name="Google Shape;196;gb08926b702_0_25"/>
          <p:cNvSpPr txBox="1">
            <a:spLocks noGrp="1"/>
          </p:cNvSpPr>
          <p:nvPr>
            <p:ph type="body" idx="1"/>
          </p:nvPr>
        </p:nvSpPr>
        <p:spPr>
          <a:xfrm>
            <a:off x="401400" y="3201275"/>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Applying our shallow models</a:t>
            </a:r>
            <a:endParaRPr sz="1900">
              <a:solidFill>
                <a:schemeClr val="dk1"/>
              </a:solidFill>
              <a:latin typeface="Calibri"/>
              <a:ea typeface="Calibri"/>
              <a:cs typeface="Calibri"/>
              <a:sym typeface="Calibri"/>
            </a:endParaRPr>
          </a:p>
        </p:txBody>
      </p:sp>
      <p:pic>
        <p:nvPicPr>
          <p:cNvPr id="197" name="Google Shape;197;gb08926b702_0_25"/>
          <p:cNvPicPr preferRelativeResize="0"/>
          <p:nvPr/>
        </p:nvPicPr>
        <p:blipFill rotWithShape="1">
          <a:blip r:embed="rId6">
            <a:alphaModFix/>
          </a:blip>
          <a:srcRect b="10793"/>
          <a:stretch/>
        </p:blipFill>
        <p:spPr>
          <a:xfrm>
            <a:off x="6711101" y="3620530"/>
            <a:ext cx="2198122" cy="1540066"/>
          </a:xfrm>
          <a:prstGeom prst="rect">
            <a:avLst/>
          </a:prstGeom>
          <a:noFill/>
          <a:ln>
            <a:noFill/>
          </a:ln>
        </p:spPr>
      </p:pic>
      <p:pic>
        <p:nvPicPr>
          <p:cNvPr id="10" name="Picture 9">
            <a:extLst>
              <a:ext uri="{FF2B5EF4-FFF2-40B4-BE49-F238E27FC236}">
                <a16:creationId xmlns:a16="http://schemas.microsoft.com/office/drawing/2014/main" id="{194F0432-7EA8-C943-9CB9-9EE16F0935D9}"/>
              </a:ext>
            </a:extLst>
          </p:cNvPr>
          <p:cNvPicPr>
            <a:picLocks noChangeAspect="1"/>
          </p:cNvPicPr>
          <p:nvPr/>
        </p:nvPicPr>
        <p:blipFill>
          <a:blip r:embed="rId7"/>
          <a:stretch>
            <a:fillRect/>
          </a:stretch>
        </p:blipFill>
        <p:spPr>
          <a:xfrm>
            <a:off x="0" y="5448300"/>
            <a:ext cx="7848600" cy="1409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b065a87145_0_5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gb065a87145_0_5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Oversampling -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04" name="Google Shape;204;gb065a87145_0_55"/>
          <p:cNvSpPr txBox="1">
            <a:spLocks noGrp="1"/>
          </p:cNvSpPr>
          <p:nvPr>
            <p:ph type="body" idx="1"/>
          </p:nvPr>
        </p:nvSpPr>
        <p:spPr>
          <a:xfrm>
            <a:off x="272375" y="919450"/>
            <a:ext cx="7052400" cy="647400"/>
          </a:xfrm>
          <a:prstGeom prst="rect">
            <a:avLst/>
          </a:prstGeom>
          <a:noFill/>
          <a:ln>
            <a:noFill/>
          </a:ln>
        </p:spPr>
        <p:txBody>
          <a:bodyPr spcFirstLastPara="1" wrap="square" lIns="91425" tIns="45700" rIns="91425" bIns="45700" anchor="t" anchorCtr="0">
            <a:noAutofit/>
          </a:bodyPr>
          <a:lstStyle/>
          <a:p>
            <a:pPr marL="571500" lvl="0" indent="-336550" algn="just" rtl="0">
              <a:spcBef>
                <a:spcPts val="480"/>
              </a:spcBef>
              <a:spcAft>
                <a:spcPts val="0"/>
              </a:spcAft>
              <a:buSzPts val="2300"/>
              <a:buFont typeface="Arial"/>
              <a:buChar char="•"/>
            </a:pPr>
            <a:r>
              <a:rPr lang="en-US" sz="1900">
                <a:solidFill>
                  <a:schemeClr val="dk1"/>
                </a:solidFill>
                <a:latin typeface="Calibri"/>
                <a:ea typeface="Calibri"/>
                <a:cs typeface="Calibri"/>
                <a:sym typeface="Calibri"/>
              </a:rPr>
              <a:t>Distribution of the Classes in the oversampled dataset</a:t>
            </a:r>
            <a:endParaRPr sz="1900">
              <a:solidFill>
                <a:schemeClr val="dk1"/>
              </a:solidFill>
              <a:latin typeface="Calibri"/>
              <a:ea typeface="Calibri"/>
              <a:cs typeface="Calibri"/>
              <a:sym typeface="Calibri"/>
            </a:endParaRPr>
          </a:p>
        </p:txBody>
      </p:sp>
      <p:pic>
        <p:nvPicPr>
          <p:cNvPr id="205" name="Google Shape;205;gb065a87145_0_55"/>
          <p:cNvPicPr preferRelativeResize="0"/>
          <p:nvPr/>
        </p:nvPicPr>
        <p:blipFill>
          <a:blip r:embed="rId3">
            <a:alphaModFix/>
          </a:blip>
          <a:stretch>
            <a:fillRect/>
          </a:stretch>
        </p:blipFill>
        <p:spPr>
          <a:xfrm>
            <a:off x="6633175" y="698498"/>
            <a:ext cx="2385850" cy="1372175"/>
          </a:xfrm>
          <a:prstGeom prst="rect">
            <a:avLst/>
          </a:prstGeom>
          <a:noFill/>
          <a:ln>
            <a:noFill/>
          </a:ln>
        </p:spPr>
      </p:pic>
      <p:pic>
        <p:nvPicPr>
          <p:cNvPr id="206" name="Google Shape;206;gb065a87145_0_55"/>
          <p:cNvPicPr preferRelativeResize="0"/>
          <p:nvPr/>
        </p:nvPicPr>
        <p:blipFill>
          <a:blip r:embed="rId4">
            <a:alphaModFix/>
          </a:blip>
          <a:stretch>
            <a:fillRect/>
          </a:stretch>
        </p:blipFill>
        <p:spPr>
          <a:xfrm>
            <a:off x="272375" y="2231550"/>
            <a:ext cx="2555911" cy="2328875"/>
          </a:xfrm>
          <a:prstGeom prst="rect">
            <a:avLst/>
          </a:prstGeom>
          <a:noFill/>
          <a:ln>
            <a:noFill/>
          </a:ln>
        </p:spPr>
      </p:pic>
      <p:pic>
        <p:nvPicPr>
          <p:cNvPr id="207" name="Google Shape;207;gb065a87145_0_55"/>
          <p:cNvPicPr preferRelativeResize="0"/>
          <p:nvPr/>
        </p:nvPicPr>
        <p:blipFill>
          <a:blip r:embed="rId5">
            <a:alphaModFix/>
          </a:blip>
          <a:stretch>
            <a:fillRect/>
          </a:stretch>
        </p:blipFill>
        <p:spPr>
          <a:xfrm>
            <a:off x="3517838" y="2244275"/>
            <a:ext cx="2213713" cy="2303437"/>
          </a:xfrm>
          <a:prstGeom prst="rect">
            <a:avLst/>
          </a:prstGeom>
          <a:noFill/>
          <a:ln>
            <a:noFill/>
          </a:ln>
        </p:spPr>
      </p:pic>
      <p:cxnSp>
        <p:nvCxnSpPr>
          <p:cNvPr id="208" name="Google Shape;208;gb065a87145_0_55"/>
          <p:cNvCxnSpPr/>
          <p:nvPr/>
        </p:nvCxnSpPr>
        <p:spPr>
          <a:xfrm>
            <a:off x="2881350" y="5486400"/>
            <a:ext cx="828900" cy="0"/>
          </a:xfrm>
          <a:prstGeom prst="straightConnector1">
            <a:avLst/>
          </a:prstGeom>
          <a:noFill/>
          <a:ln w="9525" cap="flat" cmpd="sng">
            <a:solidFill>
              <a:schemeClr val="dk2"/>
            </a:solidFill>
            <a:prstDash val="solid"/>
            <a:round/>
            <a:headEnd type="none" w="med" len="med"/>
            <a:tailEnd type="triangle" w="med" len="med"/>
          </a:ln>
        </p:spPr>
      </p:cxnSp>
      <p:pic>
        <p:nvPicPr>
          <p:cNvPr id="209" name="Google Shape;209;gb065a87145_0_55"/>
          <p:cNvPicPr preferRelativeResize="0"/>
          <p:nvPr/>
        </p:nvPicPr>
        <p:blipFill>
          <a:blip r:embed="rId6">
            <a:alphaModFix/>
          </a:blip>
          <a:stretch>
            <a:fillRect/>
          </a:stretch>
        </p:blipFill>
        <p:spPr>
          <a:xfrm>
            <a:off x="6421125" y="2310310"/>
            <a:ext cx="2432349" cy="2237390"/>
          </a:xfrm>
          <a:prstGeom prst="rect">
            <a:avLst/>
          </a:prstGeom>
          <a:noFill/>
          <a:ln>
            <a:noFill/>
          </a:ln>
        </p:spPr>
      </p:pic>
      <p:pic>
        <p:nvPicPr>
          <p:cNvPr id="2" name="Picture 1">
            <a:extLst>
              <a:ext uri="{FF2B5EF4-FFF2-40B4-BE49-F238E27FC236}">
                <a16:creationId xmlns:a16="http://schemas.microsoft.com/office/drawing/2014/main" id="{6B8D6235-366C-0341-AF8F-C4835D226606}"/>
              </a:ext>
            </a:extLst>
          </p:cNvPr>
          <p:cNvPicPr>
            <a:picLocks noChangeAspect="1"/>
          </p:cNvPicPr>
          <p:nvPr/>
        </p:nvPicPr>
        <p:blipFill>
          <a:blip r:embed="rId7"/>
          <a:stretch>
            <a:fillRect/>
          </a:stretch>
        </p:blipFill>
        <p:spPr>
          <a:xfrm>
            <a:off x="0" y="0"/>
            <a:ext cx="9144000" cy="6858000"/>
          </a:xfrm>
          <a:prstGeom prst="rect">
            <a:avLst/>
          </a:prstGeom>
        </p:spPr>
      </p:pic>
      <p:pic>
        <p:nvPicPr>
          <p:cNvPr id="11" name="Picture 10">
            <a:extLst>
              <a:ext uri="{FF2B5EF4-FFF2-40B4-BE49-F238E27FC236}">
                <a16:creationId xmlns:a16="http://schemas.microsoft.com/office/drawing/2014/main" id="{DA8B34DB-642C-EB47-9C1E-60A87686A69B}"/>
              </a:ext>
            </a:extLst>
          </p:cNvPr>
          <p:cNvPicPr>
            <a:picLocks noChangeAspect="1"/>
          </p:cNvPicPr>
          <p:nvPr/>
        </p:nvPicPr>
        <p:blipFill>
          <a:blip r:embed="rId8"/>
          <a:stretch>
            <a:fillRect/>
          </a:stretch>
        </p:blipFill>
        <p:spPr>
          <a:xfrm>
            <a:off x="0" y="5448300"/>
            <a:ext cx="7848600" cy="1409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b065a87145_0_9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gb065a87145_0_95"/>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Logistic Regression comparison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16" name="Google Shape;216;gb065a87145_0_95"/>
          <p:cNvPicPr preferRelativeResize="0"/>
          <p:nvPr/>
        </p:nvPicPr>
        <p:blipFill rotWithShape="1">
          <a:blip r:embed="rId3">
            <a:alphaModFix/>
          </a:blip>
          <a:srcRect b="16205"/>
          <a:stretch/>
        </p:blipFill>
        <p:spPr>
          <a:xfrm>
            <a:off x="5178300" y="973175"/>
            <a:ext cx="2700575" cy="1671350"/>
          </a:xfrm>
          <a:prstGeom prst="rect">
            <a:avLst/>
          </a:prstGeom>
          <a:noFill/>
          <a:ln>
            <a:noFill/>
          </a:ln>
        </p:spPr>
      </p:pic>
      <p:sp>
        <p:nvSpPr>
          <p:cNvPr id="217" name="Google Shape;217;gb065a87145_0_95"/>
          <p:cNvSpPr txBox="1"/>
          <p:nvPr/>
        </p:nvSpPr>
        <p:spPr>
          <a:xfrm>
            <a:off x="661125" y="49535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Undersample dataset </a:t>
            </a:r>
            <a:endParaRPr/>
          </a:p>
        </p:txBody>
      </p:sp>
      <p:sp>
        <p:nvSpPr>
          <p:cNvPr id="218" name="Google Shape;218;gb065a87145_0_95"/>
          <p:cNvSpPr txBox="1"/>
          <p:nvPr/>
        </p:nvSpPr>
        <p:spPr>
          <a:xfrm>
            <a:off x="5036875" y="4930750"/>
            <a:ext cx="23289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Oversampled dataset </a:t>
            </a:r>
            <a:endParaRPr/>
          </a:p>
        </p:txBody>
      </p:sp>
      <p:cxnSp>
        <p:nvCxnSpPr>
          <p:cNvPr id="219" name="Google Shape;219;gb065a87145_0_95"/>
          <p:cNvCxnSpPr/>
          <p:nvPr/>
        </p:nvCxnSpPr>
        <p:spPr>
          <a:xfrm>
            <a:off x="3668850" y="1331950"/>
            <a:ext cx="1800" cy="3532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b065a87145_0_95"/>
          <p:cNvCxnSpPr/>
          <p:nvPr/>
        </p:nvCxnSpPr>
        <p:spPr>
          <a:xfrm>
            <a:off x="3656225" y="2903613"/>
            <a:ext cx="4846800" cy="1800"/>
          </a:xfrm>
          <a:prstGeom prst="straightConnector1">
            <a:avLst/>
          </a:prstGeom>
          <a:noFill/>
          <a:ln w="9525" cap="flat" cmpd="sng">
            <a:solidFill>
              <a:schemeClr val="dk2"/>
            </a:solidFill>
            <a:prstDash val="solid"/>
            <a:round/>
            <a:headEnd type="none" w="med" len="med"/>
            <a:tailEnd type="none" w="med" len="med"/>
          </a:ln>
        </p:spPr>
      </p:cxnSp>
      <p:pic>
        <p:nvPicPr>
          <p:cNvPr id="221" name="Google Shape;221;gb065a87145_0_95"/>
          <p:cNvPicPr preferRelativeResize="0"/>
          <p:nvPr/>
        </p:nvPicPr>
        <p:blipFill rotWithShape="1">
          <a:blip r:embed="rId4">
            <a:alphaModFix/>
          </a:blip>
          <a:srcRect b="10658"/>
          <a:stretch/>
        </p:blipFill>
        <p:spPr>
          <a:xfrm>
            <a:off x="5266275" y="3044000"/>
            <a:ext cx="2509150" cy="1671350"/>
          </a:xfrm>
          <a:prstGeom prst="rect">
            <a:avLst/>
          </a:prstGeom>
          <a:noFill/>
          <a:ln>
            <a:noFill/>
          </a:ln>
        </p:spPr>
      </p:pic>
      <p:sp>
        <p:nvSpPr>
          <p:cNvPr id="222" name="Google Shape;222;gb065a87145_0_95"/>
          <p:cNvSpPr txBox="1"/>
          <p:nvPr/>
        </p:nvSpPr>
        <p:spPr>
          <a:xfrm>
            <a:off x="7953300" y="2170875"/>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SMOTE</a:t>
            </a:r>
            <a:endParaRPr/>
          </a:p>
        </p:txBody>
      </p:sp>
      <p:sp>
        <p:nvSpPr>
          <p:cNvPr id="223" name="Google Shape;223;gb065a87145_0_95"/>
          <p:cNvSpPr txBox="1"/>
          <p:nvPr/>
        </p:nvSpPr>
        <p:spPr>
          <a:xfrm>
            <a:off x="7953300" y="4740850"/>
            <a:ext cx="1026300" cy="31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ADASYN</a:t>
            </a:r>
            <a:endParaRPr/>
          </a:p>
        </p:txBody>
      </p:sp>
      <p:pic>
        <p:nvPicPr>
          <p:cNvPr id="224" name="Google Shape;224;gb065a87145_0_95"/>
          <p:cNvPicPr preferRelativeResize="0"/>
          <p:nvPr/>
        </p:nvPicPr>
        <p:blipFill>
          <a:blip r:embed="rId5">
            <a:alphaModFix/>
          </a:blip>
          <a:stretch>
            <a:fillRect/>
          </a:stretch>
        </p:blipFill>
        <p:spPr>
          <a:xfrm>
            <a:off x="73450" y="1732967"/>
            <a:ext cx="3351425" cy="2130081"/>
          </a:xfrm>
          <a:prstGeom prst="rect">
            <a:avLst/>
          </a:prstGeom>
          <a:noFill/>
          <a:ln>
            <a:noFill/>
          </a:ln>
        </p:spPr>
      </p:pic>
      <p:pic>
        <p:nvPicPr>
          <p:cNvPr id="13" name="Picture 12">
            <a:extLst>
              <a:ext uri="{FF2B5EF4-FFF2-40B4-BE49-F238E27FC236}">
                <a16:creationId xmlns:a16="http://schemas.microsoft.com/office/drawing/2014/main" id="{04D2E06F-2656-EC48-9C9C-76F711EAB6E0}"/>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065a87145_0_11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gb065a87145_0_11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SMOTE</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31" name="Google Shape;231;gb065a87145_0_116"/>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32" name="Google Shape;232;gb065a87145_0_116"/>
          <p:cNvPicPr preferRelativeResize="0"/>
          <p:nvPr/>
        </p:nvPicPr>
        <p:blipFill>
          <a:blip r:embed="rId4">
            <a:alphaModFix/>
          </a:blip>
          <a:stretch>
            <a:fillRect/>
          </a:stretch>
        </p:blipFill>
        <p:spPr>
          <a:xfrm>
            <a:off x="4938201" y="1078700"/>
            <a:ext cx="2946076" cy="1800424"/>
          </a:xfrm>
          <a:prstGeom prst="rect">
            <a:avLst/>
          </a:prstGeom>
          <a:noFill/>
          <a:ln>
            <a:noFill/>
          </a:ln>
        </p:spPr>
      </p:pic>
      <p:pic>
        <p:nvPicPr>
          <p:cNvPr id="233" name="Google Shape;233;gb065a87145_0_116"/>
          <p:cNvPicPr preferRelativeResize="0"/>
          <p:nvPr/>
        </p:nvPicPr>
        <p:blipFill>
          <a:blip r:embed="rId5">
            <a:alphaModFix/>
          </a:blip>
          <a:stretch>
            <a:fillRect/>
          </a:stretch>
        </p:blipFill>
        <p:spPr>
          <a:xfrm>
            <a:off x="4938200" y="3177374"/>
            <a:ext cx="2817875" cy="2046750"/>
          </a:xfrm>
          <a:prstGeom prst="rect">
            <a:avLst/>
          </a:prstGeom>
          <a:noFill/>
          <a:ln>
            <a:noFill/>
          </a:ln>
        </p:spPr>
      </p:pic>
      <p:pic>
        <p:nvPicPr>
          <p:cNvPr id="7" name="Picture 6">
            <a:extLst>
              <a:ext uri="{FF2B5EF4-FFF2-40B4-BE49-F238E27FC236}">
                <a16:creationId xmlns:a16="http://schemas.microsoft.com/office/drawing/2014/main" id="{748F97FA-D74D-5841-8C44-BF5D4BAC3D89}"/>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b03a982fca_0_10"/>
          <p:cNvSpPr txBox="1">
            <a:spLocks noGrp="1"/>
          </p:cNvSpPr>
          <p:nvPr>
            <p:ph type="body" idx="1"/>
          </p:nvPr>
        </p:nvSpPr>
        <p:spPr>
          <a:xfrm>
            <a:off x="81850" y="3542450"/>
            <a:ext cx="8641200" cy="2398500"/>
          </a:xfrm>
          <a:prstGeom prst="rect">
            <a:avLst/>
          </a:prstGeom>
          <a:noFill/>
          <a:ln>
            <a:noFill/>
          </a:ln>
        </p:spPr>
        <p:txBody>
          <a:bodyPr spcFirstLastPara="1" wrap="square" lIns="91425" tIns="45700" rIns="91425" bIns="45700" anchor="t" anchorCtr="0">
            <a:noAutofit/>
          </a:bodyPr>
          <a:lstStyle/>
          <a:p>
            <a:pPr marL="0" lvl="0" indent="0" algn="just" rtl="0">
              <a:spcBef>
                <a:spcPts val="480"/>
              </a:spcBef>
              <a:spcAft>
                <a:spcPts val="0"/>
              </a:spcAft>
              <a:buNone/>
            </a:pPr>
            <a:r>
              <a:rPr lang="en-US" sz="2300">
                <a:solidFill>
                  <a:schemeClr val="dk1"/>
                </a:solidFill>
                <a:latin typeface="Calibri"/>
                <a:ea typeface="Calibri"/>
                <a:cs typeface="Calibri"/>
                <a:sym typeface="Calibri"/>
              </a:rPr>
              <a:t>→ In this project we will be working on Kaggle competition </a:t>
            </a:r>
            <a:r>
              <a:rPr lang="en-US" sz="2300" u="sng">
                <a:solidFill>
                  <a:srgbClr val="0070C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Credit Card Fraud Detection</a:t>
            </a:r>
            <a:r>
              <a:rPr lang="en-US" sz="2300">
                <a:solidFill>
                  <a:schemeClr val="dk1"/>
                </a:solidFill>
                <a:highlight>
                  <a:srgbClr val="FFFFFE"/>
                </a:highlight>
                <a:latin typeface="Calibri"/>
                <a:ea typeface="Calibri"/>
                <a:cs typeface="Calibri"/>
                <a:sym typeface="Calibri"/>
              </a:rPr>
              <a:t>. The goal of the project is to be explore the different techniques to handle credit card data and compare different model performance against this data.</a:t>
            </a:r>
            <a:endParaRPr sz="2000">
              <a:solidFill>
                <a:schemeClr val="dk1"/>
              </a:solidFill>
              <a:latin typeface="Calibri"/>
              <a:ea typeface="Calibri"/>
              <a:cs typeface="Calibri"/>
              <a:sym typeface="Calibri"/>
            </a:endParaRPr>
          </a:p>
        </p:txBody>
      </p:sp>
      <p:sp>
        <p:nvSpPr>
          <p:cNvPr id="86" name="Google Shape;86;gb03a982fca_0_10"/>
          <p:cNvSpPr txBox="1">
            <a:spLocks noGrp="1"/>
          </p:cNvSpPr>
          <p:nvPr>
            <p:ph type="title"/>
          </p:nvPr>
        </p:nvSpPr>
        <p:spPr>
          <a:xfrm>
            <a:off x="401451" y="1397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Our challenge and objectives:</a:t>
            </a:r>
            <a:endParaRPr>
              <a:solidFill>
                <a:srgbClr val="711806"/>
              </a:solidFill>
              <a:latin typeface="Calibri"/>
              <a:ea typeface="Calibri"/>
              <a:cs typeface="Calibri"/>
              <a:sym typeface="Calibri"/>
            </a:endParaRPr>
          </a:p>
        </p:txBody>
      </p:sp>
      <p:sp>
        <p:nvSpPr>
          <p:cNvPr id="87" name="Google Shape;87;gb03a982fca_0_10"/>
          <p:cNvSpPr txBox="1"/>
          <p:nvPr/>
        </p:nvSpPr>
        <p:spPr>
          <a:xfrm>
            <a:off x="157425" y="1193975"/>
            <a:ext cx="8845200" cy="1846500"/>
          </a:xfrm>
          <a:prstGeom prst="rect">
            <a:avLst/>
          </a:prstGeom>
          <a:noFill/>
          <a:ln>
            <a:noFill/>
          </a:ln>
        </p:spPr>
        <p:txBody>
          <a:bodyPr spcFirstLastPara="1" wrap="square" lIns="91425" tIns="91425" rIns="91425" bIns="91425" anchor="t" anchorCtr="0">
            <a:noAutofit/>
          </a:bodyPr>
          <a:lstStyle/>
          <a:p>
            <a:pPr marL="76200" lvl="0" indent="0" algn="l" rtl="0">
              <a:lnSpc>
                <a:spcPct val="118181"/>
              </a:lnSpc>
              <a:spcBef>
                <a:spcPts val="800"/>
              </a:spcBef>
              <a:spcAft>
                <a:spcPts val="0"/>
              </a:spcAft>
              <a:buNone/>
            </a:pPr>
            <a:r>
              <a:rPr lang="en-US" sz="2000">
                <a:solidFill>
                  <a:schemeClr val="dk1"/>
                </a:solidFill>
                <a:latin typeface="Calibri"/>
                <a:ea typeface="Calibri"/>
                <a:cs typeface="Calibri"/>
                <a:sym typeface="Calibri"/>
              </a:rPr>
              <a:t>The nature of the card payment transaction and its attributes impose some challenges to have a standardized approach to build a fraud detection system. Challenges are mostly related to </a:t>
            </a:r>
            <a:r>
              <a:rPr lang="en-US" sz="2000" b="1">
                <a:solidFill>
                  <a:schemeClr val="dk1"/>
                </a:solidFill>
                <a:latin typeface="Calibri"/>
                <a:ea typeface="Calibri"/>
                <a:cs typeface="Calibri"/>
                <a:sym typeface="Calibri"/>
              </a:rPr>
              <a:t>data imbalanced,</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data irregularity,</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security/anonymity</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commercial </a:t>
            </a:r>
            <a:r>
              <a:rPr lang="en-US" sz="2000">
                <a:solidFill>
                  <a:schemeClr val="dk1"/>
                </a:solidFill>
                <a:latin typeface="Calibri"/>
                <a:ea typeface="Calibri"/>
                <a:cs typeface="Calibri"/>
                <a:sym typeface="Calibri"/>
              </a:rPr>
              <a:t>and </a:t>
            </a:r>
            <a:r>
              <a:rPr lang="en-US" sz="2000" b="1">
                <a:solidFill>
                  <a:schemeClr val="dk1"/>
                </a:solidFill>
                <a:latin typeface="Calibri"/>
                <a:ea typeface="Calibri"/>
                <a:cs typeface="Calibri"/>
                <a:sym typeface="Calibri"/>
              </a:rPr>
              <a:t>user impact</a:t>
            </a:r>
            <a:r>
              <a:rPr lang="en-US" sz="2000">
                <a:solidFill>
                  <a:schemeClr val="dk1"/>
                </a:solidFill>
                <a:latin typeface="Calibri"/>
                <a:ea typeface="Calibri"/>
                <a:cs typeface="Calibri"/>
                <a:sym typeface="Calibri"/>
              </a:rPr>
              <a:t> of any solution.</a:t>
            </a:r>
            <a:endParaRPr sz="1900"/>
          </a:p>
        </p:txBody>
      </p:sp>
      <p:pic>
        <p:nvPicPr>
          <p:cNvPr id="5" name="Picture 4">
            <a:extLst>
              <a:ext uri="{FF2B5EF4-FFF2-40B4-BE49-F238E27FC236}">
                <a16:creationId xmlns:a16="http://schemas.microsoft.com/office/drawing/2014/main" id="{10C8A3E0-EF2B-EE4B-A7A1-BF7AD10C5E53}"/>
              </a:ext>
            </a:extLst>
          </p:cNvPr>
          <p:cNvPicPr>
            <a:picLocks noChangeAspect="1"/>
          </p:cNvPicPr>
          <p:nvPr/>
        </p:nvPicPr>
        <p:blipFill>
          <a:blip r:embed="rId4"/>
          <a:stretch>
            <a:fillRect/>
          </a:stretch>
        </p:blipFill>
        <p:spPr>
          <a:xfrm>
            <a:off x="0" y="5448300"/>
            <a:ext cx="7848600" cy="1409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69BFD-DAE3-1248-A90F-C526486794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DD81D36-D5E3-B54C-A0D7-CEA3DE5169AD}"/>
              </a:ext>
            </a:extLst>
          </p:cNvPr>
          <p:cNvSpPr>
            <a:spLocks noGrp="1"/>
          </p:cNvSpPr>
          <p:nvPr>
            <p:ph type="title"/>
          </p:nvPr>
        </p:nvSpPr>
        <p:spPr/>
        <p:txBody>
          <a:bodyPr/>
          <a:lstStyle/>
          <a:p>
            <a:r>
              <a:rPr lang="en-US" dirty="0"/>
              <a:t>Best Model </a:t>
            </a:r>
            <a:r>
              <a:rPr lang="en-US" dirty="0" err="1"/>
              <a:t>Sagemaker</a:t>
            </a:r>
            <a:endParaRPr lang="en-US" dirty="0"/>
          </a:p>
        </p:txBody>
      </p:sp>
      <p:pic>
        <p:nvPicPr>
          <p:cNvPr id="4" name="Picture 3">
            <a:extLst>
              <a:ext uri="{FF2B5EF4-FFF2-40B4-BE49-F238E27FC236}">
                <a16:creationId xmlns:a16="http://schemas.microsoft.com/office/drawing/2014/main" id="{25EA7C0D-5D5D-304C-9DDB-81C8B80B8203}"/>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64639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B3536-33E7-EE4E-BB66-D513374E6A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710E0D7-52DA-A64B-9DF1-ECA585BF7FAD}"/>
              </a:ext>
            </a:extLst>
          </p:cNvPr>
          <p:cNvSpPr>
            <a:spLocks noGrp="1"/>
          </p:cNvSpPr>
          <p:nvPr>
            <p:ph type="title"/>
          </p:nvPr>
        </p:nvSpPr>
        <p:spPr/>
        <p:txBody>
          <a:bodyPr/>
          <a:lstStyle/>
          <a:p>
            <a:r>
              <a:rPr lang="en-US" dirty="0"/>
              <a:t>Best Model Comparison – </a:t>
            </a:r>
            <a:br>
              <a:rPr lang="en-US" dirty="0"/>
            </a:br>
            <a:r>
              <a:rPr lang="en-US" dirty="0"/>
              <a:t>Conventional vs </a:t>
            </a:r>
            <a:r>
              <a:rPr lang="en-US" dirty="0" err="1"/>
              <a:t>Sagemaker</a:t>
            </a:r>
            <a:endParaRPr lang="en-US" dirty="0"/>
          </a:p>
        </p:txBody>
      </p:sp>
      <p:pic>
        <p:nvPicPr>
          <p:cNvPr id="4" name="Picture 3">
            <a:extLst>
              <a:ext uri="{FF2B5EF4-FFF2-40B4-BE49-F238E27FC236}">
                <a16:creationId xmlns:a16="http://schemas.microsoft.com/office/drawing/2014/main" id="{2658C538-D880-2648-A168-4A6691FEE049}"/>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9320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FB5ABE-7D85-E34C-8646-B89A5448283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8182189-1874-DB4B-88BF-D5128FDCE2B1}"/>
              </a:ext>
            </a:extLst>
          </p:cNvPr>
          <p:cNvSpPr>
            <a:spLocks noGrp="1"/>
          </p:cNvSpPr>
          <p:nvPr>
            <p:ph type="title"/>
          </p:nvPr>
        </p:nvSpPr>
        <p:spPr/>
        <p:txBody>
          <a:bodyPr/>
          <a:lstStyle/>
          <a:p>
            <a:r>
              <a:rPr lang="en-US" dirty="0"/>
              <a:t>Django</a:t>
            </a:r>
          </a:p>
        </p:txBody>
      </p:sp>
      <p:pic>
        <p:nvPicPr>
          <p:cNvPr id="4" name="Picture 3">
            <a:extLst>
              <a:ext uri="{FF2B5EF4-FFF2-40B4-BE49-F238E27FC236}">
                <a16:creationId xmlns:a16="http://schemas.microsoft.com/office/drawing/2014/main" id="{EBF41BCF-61CE-FB40-93D5-163BA64E92CB}"/>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797538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b065a87145_0_14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gb065a87145_0_142"/>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Neural network models ADASYN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pic>
        <p:nvPicPr>
          <p:cNvPr id="240" name="Google Shape;240;gb065a87145_0_142"/>
          <p:cNvPicPr preferRelativeResize="0"/>
          <p:nvPr/>
        </p:nvPicPr>
        <p:blipFill>
          <a:blip r:embed="rId3">
            <a:alphaModFix/>
          </a:blip>
          <a:stretch>
            <a:fillRect/>
          </a:stretch>
        </p:blipFill>
        <p:spPr>
          <a:xfrm>
            <a:off x="221475" y="1752725"/>
            <a:ext cx="3982124" cy="2783275"/>
          </a:xfrm>
          <a:prstGeom prst="rect">
            <a:avLst/>
          </a:prstGeom>
          <a:noFill/>
          <a:ln>
            <a:noFill/>
          </a:ln>
        </p:spPr>
      </p:pic>
      <p:pic>
        <p:nvPicPr>
          <p:cNvPr id="241" name="Google Shape;241;gb065a87145_0_142"/>
          <p:cNvPicPr preferRelativeResize="0"/>
          <p:nvPr/>
        </p:nvPicPr>
        <p:blipFill>
          <a:blip r:embed="rId4">
            <a:alphaModFix/>
          </a:blip>
          <a:stretch>
            <a:fillRect/>
          </a:stretch>
        </p:blipFill>
        <p:spPr>
          <a:xfrm>
            <a:off x="4918325" y="2802400"/>
            <a:ext cx="3941650" cy="2545150"/>
          </a:xfrm>
          <a:prstGeom prst="rect">
            <a:avLst/>
          </a:prstGeom>
          <a:noFill/>
          <a:ln>
            <a:noFill/>
          </a:ln>
        </p:spPr>
      </p:pic>
      <p:pic>
        <p:nvPicPr>
          <p:cNvPr id="242" name="Google Shape;242;gb065a87145_0_142"/>
          <p:cNvPicPr preferRelativeResize="0"/>
          <p:nvPr/>
        </p:nvPicPr>
        <p:blipFill>
          <a:blip r:embed="rId5">
            <a:alphaModFix/>
          </a:blip>
          <a:stretch>
            <a:fillRect/>
          </a:stretch>
        </p:blipFill>
        <p:spPr>
          <a:xfrm>
            <a:off x="5168000" y="824675"/>
            <a:ext cx="3367499" cy="1725450"/>
          </a:xfrm>
          <a:prstGeom prst="rect">
            <a:avLst/>
          </a:prstGeom>
          <a:noFill/>
          <a:ln>
            <a:noFill/>
          </a:ln>
        </p:spPr>
      </p:pic>
      <p:pic>
        <p:nvPicPr>
          <p:cNvPr id="7" name="Picture 6">
            <a:extLst>
              <a:ext uri="{FF2B5EF4-FFF2-40B4-BE49-F238E27FC236}">
                <a16:creationId xmlns:a16="http://schemas.microsoft.com/office/drawing/2014/main" id="{0D05A1F3-1796-0643-B28F-36DDF7D22045}"/>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86D3F9D-8804-F042-8310-03C11E732A14}"/>
              </a:ext>
            </a:extLst>
          </p:cNvPr>
          <p:cNvPicPr>
            <a:picLocks noChangeAspect="1"/>
          </p:cNvPicPr>
          <p:nvPr/>
        </p:nvPicPr>
        <p:blipFill>
          <a:blip r:embed="rId3"/>
          <a:stretch>
            <a:fillRect/>
          </a:stretch>
        </p:blipFill>
        <p:spPr>
          <a:xfrm>
            <a:off x="0" y="5448300"/>
            <a:ext cx="7848600" cy="1409700"/>
          </a:xfrm>
          <a:prstGeom prst="rect">
            <a:avLst/>
          </a:prstGeom>
        </p:spPr>
      </p:pic>
      <p:sp>
        <p:nvSpPr>
          <p:cNvPr id="247" name="Google Shape;247;gb065a87145_0_15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gb065a87145_0_150"/>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Conclusion</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49" name="Google Shape;249;gb065a87145_0_150"/>
          <p:cNvSpPr txBox="1"/>
          <p:nvPr/>
        </p:nvSpPr>
        <p:spPr>
          <a:xfrm>
            <a:off x="582200" y="1233450"/>
            <a:ext cx="75753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Focusing on the minority class:</a:t>
            </a:r>
            <a:endParaRPr/>
          </a:p>
          <a:p>
            <a:pPr marL="457200" lvl="0" indent="-317500" algn="l" rtl="0">
              <a:spcBef>
                <a:spcPts val="0"/>
              </a:spcBef>
              <a:spcAft>
                <a:spcPts val="0"/>
              </a:spcAft>
              <a:buSzPts val="1400"/>
              <a:buChar char="●"/>
            </a:pPr>
            <a:r>
              <a:rPr lang="en-US"/>
              <a:t>Undersampling resulted in significantly high recall with low precision  </a:t>
            </a:r>
            <a:endParaRPr/>
          </a:p>
          <a:p>
            <a:pPr marL="457200" lvl="0" indent="-317500" algn="l" rtl="0">
              <a:spcBef>
                <a:spcPts val="0"/>
              </a:spcBef>
              <a:spcAft>
                <a:spcPts val="0"/>
              </a:spcAft>
              <a:buSzPts val="1400"/>
              <a:buChar char="●"/>
            </a:pPr>
            <a:r>
              <a:rPr lang="en-US"/>
              <a:t>Models using oversampled data resulted in significantly high precision but lower recall when compared to models using undersampled data</a:t>
            </a:r>
            <a:endParaRPr/>
          </a:p>
          <a:p>
            <a:pPr marL="457200" lvl="0" indent="-317500" algn="l" rtl="0">
              <a:spcBef>
                <a:spcPts val="0"/>
              </a:spcBef>
              <a:spcAft>
                <a:spcPts val="0"/>
              </a:spcAft>
              <a:buClr>
                <a:schemeClr val="dk1"/>
              </a:buClr>
              <a:buSzPts val="1400"/>
              <a:buChar char="●"/>
            </a:pPr>
            <a:r>
              <a:rPr lang="en-US">
                <a:solidFill>
                  <a:schemeClr val="dk1"/>
                </a:solidFill>
              </a:rPr>
              <a:t>SMOTE or ADASYN resulted to a very similar model performance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DNN Using oversampled dataset resulted in the best balance between recall and precision</a:t>
            </a:r>
            <a:endParaRPr>
              <a:solidFill>
                <a:schemeClr val="dk1"/>
              </a:solidFill>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0" name="Google Shape;250;gb065a87145_0_150"/>
          <p:cNvGraphicFramePr/>
          <p:nvPr/>
        </p:nvGraphicFramePr>
        <p:xfrm>
          <a:off x="401400" y="3939650"/>
          <a:ext cx="8549075" cy="1401990"/>
        </p:xfrm>
        <a:graphic>
          <a:graphicData uri="http://schemas.openxmlformats.org/drawingml/2006/table">
            <a:tbl>
              <a:tblPr>
                <a:noFill/>
                <a:tableStyleId>{93D9E636-F366-4EDF-8894-E7955D98C7D7}</a:tableStyleId>
              </a:tblPr>
              <a:tblGrid>
                <a:gridCol w="1363450">
                  <a:extLst>
                    <a:ext uri="{9D8B030D-6E8A-4147-A177-3AD203B41FA5}">
                      <a16:colId xmlns:a16="http://schemas.microsoft.com/office/drawing/2014/main" val="20000"/>
                    </a:ext>
                  </a:extLst>
                </a:gridCol>
                <a:gridCol w="1789325">
                  <a:extLst>
                    <a:ext uri="{9D8B030D-6E8A-4147-A177-3AD203B41FA5}">
                      <a16:colId xmlns:a16="http://schemas.microsoft.com/office/drawing/2014/main" val="20001"/>
                    </a:ext>
                  </a:extLst>
                </a:gridCol>
                <a:gridCol w="1947025">
                  <a:extLst>
                    <a:ext uri="{9D8B030D-6E8A-4147-A177-3AD203B41FA5}">
                      <a16:colId xmlns:a16="http://schemas.microsoft.com/office/drawing/2014/main" val="20002"/>
                    </a:ext>
                  </a:extLst>
                </a:gridCol>
                <a:gridCol w="1760075">
                  <a:extLst>
                    <a:ext uri="{9D8B030D-6E8A-4147-A177-3AD203B41FA5}">
                      <a16:colId xmlns:a16="http://schemas.microsoft.com/office/drawing/2014/main" val="20003"/>
                    </a:ext>
                  </a:extLst>
                </a:gridCol>
                <a:gridCol w="16892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Undersampling</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rPr>
                        <a:t>Undersampling after outlier removal</a:t>
                      </a:r>
                      <a:endParaRPr b="1"/>
                    </a:p>
                  </a:txBody>
                  <a:tcPr marL="91425" marR="91425" marT="91425" marB="91425"/>
                </a:tc>
                <a:tc>
                  <a:txBody>
                    <a:bodyPr/>
                    <a:lstStyle/>
                    <a:p>
                      <a:pPr marL="0" lvl="0" indent="0" algn="l" rtl="0">
                        <a:spcBef>
                          <a:spcPts val="0"/>
                        </a:spcBef>
                        <a:spcAft>
                          <a:spcPts val="0"/>
                        </a:spcAft>
                        <a:buNone/>
                      </a:pPr>
                      <a:r>
                        <a:rPr lang="en-US" b="1"/>
                        <a:t>Oversampling - LR </a:t>
                      </a:r>
                      <a:endParaRPr b="1"/>
                    </a:p>
                  </a:txBody>
                  <a:tcPr marL="91425" marR="91425" marT="91425" marB="91425"/>
                </a:tc>
                <a:tc>
                  <a:txBody>
                    <a:bodyPr/>
                    <a:lstStyle/>
                    <a:p>
                      <a:pPr marL="0" lvl="0" indent="0" algn="l" rtl="0">
                        <a:spcBef>
                          <a:spcPts val="0"/>
                        </a:spcBef>
                        <a:spcAft>
                          <a:spcPts val="0"/>
                        </a:spcAft>
                        <a:buNone/>
                      </a:pPr>
                      <a:r>
                        <a:rPr lang="en-US" b="1">
                          <a:solidFill>
                            <a:schemeClr val="dk1"/>
                          </a:solidFill>
                        </a:rPr>
                        <a:t>Oversampling - DNN</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b="1"/>
                        <a:t>Precision </a:t>
                      </a:r>
                      <a:endParaRPr b="1"/>
                    </a:p>
                  </a:txBody>
                  <a:tcPr marL="91425" marR="91425" marT="91425" marB="91425"/>
                </a:tc>
                <a:tc>
                  <a:txBody>
                    <a:bodyPr/>
                    <a:lstStyle/>
                    <a:p>
                      <a:pPr marL="0" lvl="0" indent="0" algn="l" rtl="0">
                        <a:spcBef>
                          <a:spcPts val="0"/>
                        </a:spcBef>
                        <a:spcAft>
                          <a:spcPts val="0"/>
                        </a:spcAft>
                        <a:buNone/>
                      </a:pPr>
                      <a:r>
                        <a:rPr lang="en-US"/>
                        <a:t>3.92%</a:t>
                      </a:r>
                      <a:endParaRPr/>
                    </a:p>
                  </a:txBody>
                  <a:tcPr marL="91425" marR="91425" marT="91425" marB="91425"/>
                </a:tc>
                <a:tc>
                  <a:txBody>
                    <a:bodyPr/>
                    <a:lstStyle/>
                    <a:p>
                      <a:pPr marL="0" lvl="0" indent="0" algn="l" rtl="0">
                        <a:spcBef>
                          <a:spcPts val="0"/>
                        </a:spcBef>
                        <a:spcAft>
                          <a:spcPts val="0"/>
                        </a:spcAft>
                        <a:buNone/>
                      </a:pPr>
                      <a:r>
                        <a:rPr lang="en-US"/>
                        <a:t>1.8%</a:t>
                      </a:r>
                      <a:endParaRPr/>
                    </a:p>
                  </a:txBody>
                  <a:tcPr marL="91425" marR="91425" marT="91425" marB="91425"/>
                </a:tc>
                <a:tc>
                  <a:txBody>
                    <a:bodyPr/>
                    <a:lstStyle/>
                    <a:p>
                      <a:pPr marL="0" lvl="0" indent="0" algn="l" rtl="0">
                        <a:spcBef>
                          <a:spcPts val="0"/>
                        </a:spcBef>
                        <a:spcAft>
                          <a:spcPts val="0"/>
                        </a:spcAft>
                        <a:buNone/>
                      </a:pPr>
                      <a:r>
                        <a:rPr lang="en-US"/>
                        <a:t>6.3%</a:t>
                      </a:r>
                      <a:endParaRPr/>
                    </a:p>
                  </a:txBody>
                  <a:tcPr marL="91425" marR="91425" marT="91425" marB="91425"/>
                </a:tc>
                <a:tc>
                  <a:txBody>
                    <a:bodyPr/>
                    <a:lstStyle/>
                    <a:p>
                      <a:pPr marL="0" lvl="0" indent="0" algn="l" rtl="0">
                        <a:spcBef>
                          <a:spcPts val="0"/>
                        </a:spcBef>
                        <a:spcAft>
                          <a:spcPts val="0"/>
                        </a:spcAft>
                        <a:buNone/>
                      </a:pPr>
                      <a:r>
                        <a:rPr lang="en-US"/>
                        <a:t>23.7%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b="1"/>
                        <a:t>Recall</a:t>
                      </a:r>
                      <a:endParaRPr b="1"/>
                    </a:p>
                  </a:txBody>
                  <a:tcPr marL="91425" marR="91425" marT="91425" marB="91425"/>
                </a:tc>
                <a:tc>
                  <a:txBody>
                    <a:bodyPr/>
                    <a:lstStyle/>
                    <a:p>
                      <a:pPr marL="0" lvl="0" indent="0" algn="l" rtl="0">
                        <a:spcBef>
                          <a:spcPts val="0"/>
                        </a:spcBef>
                        <a:spcAft>
                          <a:spcPts val="0"/>
                        </a:spcAft>
                        <a:buNone/>
                      </a:pPr>
                      <a:r>
                        <a:rPr lang="en-US"/>
                        <a:t>90.8%</a:t>
                      </a:r>
                      <a:endParaRPr/>
                    </a:p>
                  </a:txBody>
                  <a:tcPr marL="91425" marR="91425" marT="91425" marB="91425"/>
                </a:tc>
                <a:tc>
                  <a:txBody>
                    <a:bodyPr/>
                    <a:lstStyle/>
                    <a:p>
                      <a:pPr marL="0" lvl="0" indent="0" algn="l" rtl="0">
                        <a:spcBef>
                          <a:spcPts val="0"/>
                        </a:spcBef>
                        <a:spcAft>
                          <a:spcPts val="0"/>
                        </a:spcAft>
                        <a:buNone/>
                      </a:pPr>
                      <a:r>
                        <a:rPr lang="en-US"/>
                        <a:t>94.9%</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extLst>
                  <a:ext uri="{0D108BD9-81ED-4DB2-BD59-A6C34878D82A}">
                    <a16:rowId xmlns:a16="http://schemas.microsoft.com/office/drawing/2014/main" val="10002"/>
                  </a:ext>
                </a:extLst>
              </a:tr>
            </a:tbl>
          </a:graphicData>
        </a:graphic>
      </p:graphicFrame>
      <p:sp>
        <p:nvSpPr>
          <p:cNvPr id="251" name="Google Shape;251;gb065a87145_0_150"/>
          <p:cNvSpPr txBox="1"/>
          <p:nvPr/>
        </p:nvSpPr>
        <p:spPr>
          <a:xfrm>
            <a:off x="2840300" y="3505850"/>
            <a:ext cx="362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Minority class best model performance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Picture 6">
            <a:extLst>
              <a:ext uri="{FF2B5EF4-FFF2-40B4-BE49-F238E27FC236}">
                <a16:creationId xmlns:a16="http://schemas.microsoft.com/office/drawing/2014/main" id="{17DD5D20-E8A4-CE40-A468-579C4624C260}"/>
              </a:ext>
            </a:extLst>
          </p:cNvPr>
          <p:cNvPicPr>
            <a:picLocks noChangeAspect="1"/>
          </p:cNvPicPr>
          <p:nvPr/>
        </p:nvPicPr>
        <p:blipFill>
          <a:blip r:embed="rId3"/>
          <a:stretch>
            <a:fillRect/>
          </a:stretch>
        </p:blipFill>
        <p:spPr>
          <a:xfrm>
            <a:off x="0" y="5448300"/>
            <a:ext cx="7848600" cy="1409700"/>
          </a:xfrm>
          <a:prstGeom prst="rect">
            <a:avLst/>
          </a:prstGeom>
        </p:spPr>
      </p:pic>
      <p:sp>
        <p:nvSpPr>
          <p:cNvPr id="256" name="Google Shape;256;gb065a87145_0_166"/>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gb065a87145_0_166"/>
          <p:cNvSpPr txBox="1">
            <a:spLocks noGrp="1"/>
          </p:cNvSpPr>
          <p:nvPr>
            <p:ph type="title"/>
          </p:nvPr>
        </p:nvSpPr>
        <p:spPr>
          <a:xfrm>
            <a:off x="401401" y="159242"/>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Model selection criteria </a:t>
            </a:r>
            <a:endParaRPr>
              <a:solidFill>
                <a:srgbClr val="711806"/>
              </a:solidFill>
              <a:latin typeface="Calibri"/>
              <a:ea typeface="Calibri"/>
              <a:cs typeface="Calibri"/>
              <a:sym typeface="Calibri"/>
            </a:endParaRPr>
          </a:p>
          <a:p>
            <a:pPr marL="533400" lvl="1" indent="0" algn="l" rtl="0">
              <a:lnSpc>
                <a:spcPct val="118181"/>
              </a:lnSpc>
              <a:spcBef>
                <a:spcPts val="440"/>
              </a:spcBef>
              <a:spcAft>
                <a:spcPts val="0"/>
              </a:spcAft>
              <a:buClr>
                <a:schemeClr val="dk1"/>
              </a:buClr>
              <a:buSzPts val="2200"/>
              <a:buFont typeface="Arial"/>
              <a:buNone/>
            </a:pPr>
            <a:endParaRPr>
              <a:solidFill>
                <a:srgbClr val="711806"/>
              </a:solidFill>
              <a:latin typeface="Calibri"/>
              <a:ea typeface="Calibri"/>
              <a:cs typeface="Calibri"/>
              <a:sym typeface="Calibri"/>
            </a:endParaRPr>
          </a:p>
        </p:txBody>
      </p:sp>
      <p:sp>
        <p:nvSpPr>
          <p:cNvPr id="258" name="Google Shape;258;gb065a87145_0_166"/>
          <p:cNvSpPr txBox="1"/>
          <p:nvPr/>
        </p:nvSpPr>
        <p:spPr>
          <a:xfrm>
            <a:off x="582300" y="1002450"/>
            <a:ext cx="7575300" cy="11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 payment networks evaluate fraud prevention models (rough estimate):</a:t>
            </a:r>
            <a:endParaRPr/>
          </a:p>
          <a:p>
            <a:pPr marL="457200" lvl="0" indent="-317500" algn="l" rtl="0">
              <a:spcBef>
                <a:spcPts val="0"/>
              </a:spcBef>
              <a:spcAft>
                <a:spcPts val="0"/>
              </a:spcAft>
              <a:buSzPts val="1400"/>
              <a:buChar char="●"/>
            </a:pPr>
            <a:r>
              <a:rPr lang="en-US"/>
              <a:t>Value of fraud prevention gains due to true negative (FG)</a:t>
            </a:r>
            <a:endParaRPr/>
          </a:p>
          <a:p>
            <a:pPr marL="457200" lvl="0" indent="-317500" algn="l" rtl="0">
              <a:spcBef>
                <a:spcPts val="0"/>
              </a:spcBef>
              <a:spcAft>
                <a:spcPts val="0"/>
              </a:spcAft>
              <a:buSzPts val="1400"/>
              <a:buChar char="●"/>
            </a:pPr>
            <a:r>
              <a:rPr lang="en-US"/>
              <a:t>Value of lost interchange revenue due to false positive (IL)</a:t>
            </a:r>
            <a:endParaRPr/>
          </a:p>
          <a:p>
            <a:pPr marL="457200" lvl="0" indent="-317500" algn="l" rtl="0">
              <a:spcBef>
                <a:spcPts val="0"/>
              </a:spcBef>
              <a:spcAft>
                <a:spcPts val="0"/>
              </a:spcAft>
              <a:buSzPts val="1400"/>
              <a:buChar char="●"/>
            </a:pPr>
            <a:r>
              <a:rPr lang="en-US"/>
              <a:t>Loss interchange revenue should exceed gains from fraud prevention </a:t>
            </a: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914400" lvl="0" indent="0" algn="l" rtl="0">
              <a:spcBef>
                <a:spcPts val="0"/>
              </a:spcBef>
              <a:spcAft>
                <a:spcPts val="0"/>
              </a:spcAft>
              <a:buNone/>
            </a:pPr>
            <a:endParaRPr/>
          </a:p>
        </p:txBody>
      </p:sp>
      <p:graphicFrame>
        <p:nvGraphicFramePr>
          <p:cNvPr id="259" name="Google Shape;259;gb065a87145_0_166"/>
          <p:cNvGraphicFramePr/>
          <p:nvPr/>
        </p:nvGraphicFramePr>
        <p:xfrm>
          <a:off x="439350" y="3473425"/>
          <a:ext cx="6712450" cy="1981125"/>
        </p:xfrm>
        <a:graphic>
          <a:graphicData uri="http://schemas.openxmlformats.org/drawingml/2006/table">
            <a:tbl>
              <a:tblPr>
                <a:noFill/>
                <a:tableStyleId>{93D9E636-F366-4EDF-8894-E7955D98C7D7}</a:tableStyleId>
              </a:tblPr>
              <a:tblGrid>
                <a:gridCol w="2983325">
                  <a:extLst>
                    <a:ext uri="{9D8B030D-6E8A-4147-A177-3AD203B41FA5}">
                      <a16:colId xmlns:a16="http://schemas.microsoft.com/office/drawing/2014/main" val="20000"/>
                    </a:ext>
                  </a:extLst>
                </a:gridCol>
                <a:gridCol w="853550">
                  <a:extLst>
                    <a:ext uri="{9D8B030D-6E8A-4147-A177-3AD203B41FA5}">
                      <a16:colId xmlns:a16="http://schemas.microsoft.com/office/drawing/2014/main" val="20001"/>
                    </a:ext>
                  </a:extLst>
                </a:gridCol>
                <a:gridCol w="853550">
                  <a:extLst>
                    <a:ext uri="{9D8B030D-6E8A-4147-A177-3AD203B41FA5}">
                      <a16:colId xmlns:a16="http://schemas.microsoft.com/office/drawing/2014/main" val="20002"/>
                    </a:ext>
                  </a:extLst>
                </a:gridCol>
                <a:gridCol w="824700">
                  <a:extLst>
                    <a:ext uri="{9D8B030D-6E8A-4147-A177-3AD203B41FA5}">
                      <a16:colId xmlns:a16="http://schemas.microsoft.com/office/drawing/2014/main" val="20003"/>
                    </a:ext>
                  </a:extLst>
                </a:gridCol>
                <a:gridCol w="1197325">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Recall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FG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IL</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Net Gain</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US"/>
                        <a:t>Undersample w/o outliers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94.9%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6908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7922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a:t>- 1014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US"/>
                        <a:t>Undersample LR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90.8%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6280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3422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a:t>+ 2857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US"/>
                        <a:t>Oversample LR</a:t>
                      </a:r>
                      <a:endParaRPr/>
                    </a:p>
                  </a:txBody>
                  <a:tcPr marL="91425" marR="91425" marT="91425" marB="91425"/>
                </a:tc>
                <a:tc>
                  <a:txBody>
                    <a:bodyPr/>
                    <a:lstStyle/>
                    <a:p>
                      <a:pPr marL="0" lvl="0" indent="0" algn="l" rtl="0">
                        <a:spcBef>
                          <a:spcPts val="0"/>
                        </a:spcBef>
                        <a:spcAft>
                          <a:spcPts val="0"/>
                        </a:spcAft>
                        <a:buNone/>
                      </a:pPr>
                      <a:r>
                        <a:rPr lang="en-US"/>
                        <a:t>88.8%</a:t>
                      </a:r>
                      <a:endParaRPr/>
                    </a:p>
                  </a:txBody>
                  <a:tcPr marL="91425" marR="91425" marT="91425" marB="91425"/>
                </a:tc>
                <a:tc>
                  <a:txBody>
                    <a:bodyPr/>
                    <a:lstStyle/>
                    <a:p>
                      <a:pPr marL="0" lvl="0" indent="0" algn="l" rtl="0">
                        <a:spcBef>
                          <a:spcPts val="0"/>
                        </a:spcBef>
                        <a:spcAft>
                          <a:spcPts val="0"/>
                        </a:spcAft>
                        <a:buNone/>
                      </a:pPr>
                      <a:r>
                        <a:rPr lang="en-US"/>
                        <a:t>5966</a:t>
                      </a:r>
                      <a:endParaRPr/>
                    </a:p>
                  </a:txBody>
                  <a:tcPr marL="91425" marR="91425" marT="91425" marB="91425"/>
                </a:tc>
                <a:tc>
                  <a:txBody>
                    <a:bodyPr/>
                    <a:lstStyle/>
                    <a:p>
                      <a:pPr marL="0" lvl="0" indent="0" algn="l" rtl="0">
                        <a:spcBef>
                          <a:spcPts val="0"/>
                        </a:spcBef>
                        <a:spcAft>
                          <a:spcPts val="0"/>
                        </a:spcAft>
                        <a:buNone/>
                      </a:pPr>
                      <a:r>
                        <a:rPr lang="en-US"/>
                        <a:t>2026</a:t>
                      </a:r>
                      <a:endParaRPr/>
                    </a:p>
                  </a:txBody>
                  <a:tcPr marL="91425" marR="91425" marT="91425" marB="91425"/>
                </a:tc>
                <a:tc>
                  <a:txBody>
                    <a:bodyPr/>
                    <a:lstStyle/>
                    <a:p>
                      <a:pPr marL="0" lvl="0" indent="0" algn="l" rtl="0">
                        <a:spcBef>
                          <a:spcPts val="0"/>
                        </a:spcBef>
                        <a:spcAft>
                          <a:spcPts val="0"/>
                        </a:spcAft>
                        <a:buNone/>
                      </a:pPr>
                      <a:r>
                        <a:rPr lang="en-US"/>
                        <a:t>+ 3939</a:t>
                      </a:r>
                      <a:endParaRPr/>
                    </a:p>
                  </a:txBody>
                  <a:tcPr marL="91425" marR="91425" marT="91425" marB="91425"/>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r>
                        <a:rPr lang="en-US"/>
                        <a:t>Oversample DNN</a:t>
                      </a:r>
                      <a:endParaRPr/>
                    </a:p>
                  </a:txBody>
                  <a:tcPr marL="91425" marR="91425" marT="91425" marB="91425"/>
                </a:tc>
                <a:tc>
                  <a:txBody>
                    <a:bodyPr/>
                    <a:lstStyle/>
                    <a:p>
                      <a:pPr marL="0" lvl="0" indent="0" algn="l" rtl="0">
                        <a:spcBef>
                          <a:spcPts val="0"/>
                        </a:spcBef>
                        <a:spcAft>
                          <a:spcPts val="0"/>
                        </a:spcAft>
                        <a:buNone/>
                      </a:pPr>
                      <a:r>
                        <a:rPr lang="en-US"/>
                        <a:t>84.6%</a:t>
                      </a:r>
                      <a:endParaRPr/>
                    </a:p>
                  </a:txBody>
                  <a:tcPr marL="91425" marR="91425" marT="91425" marB="91425"/>
                </a:tc>
                <a:tc>
                  <a:txBody>
                    <a:bodyPr/>
                    <a:lstStyle/>
                    <a:p>
                      <a:pPr marL="0" lvl="0" indent="0" algn="l" rtl="0">
                        <a:spcBef>
                          <a:spcPts val="0"/>
                        </a:spcBef>
                        <a:spcAft>
                          <a:spcPts val="0"/>
                        </a:spcAft>
                        <a:buNone/>
                      </a:pPr>
                      <a:r>
                        <a:rPr lang="en-US"/>
                        <a:t>5338</a:t>
                      </a:r>
                      <a:endParaRPr/>
                    </a:p>
                  </a:txBody>
                  <a:tcPr marL="91425" marR="91425" marT="91425" marB="91425"/>
                </a:tc>
                <a:tc>
                  <a:txBody>
                    <a:bodyPr/>
                    <a:lstStyle/>
                    <a:p>
                      <a:pPr marL="0" lvl="0" indent="0" algn="l" rtl="0">
                        <a:spcBef>
                          <a:spcPts val="0"/>
                        </a:spcBef>
                        <a:spcAft>
                          <a:spcPts val="0"/>
                        </a:spcAft>
                        <a:buNone/>
                      </a:pPr>
                      <a:r>
                        <a:rPr lang="en-US"/>
                        <a:t>419</a:t>
                      </a:r>
                      <a:endParaRPr/>
                    </a:p>
                  </a:txBody>
                  <a:tcPr marL="91425" marR="91425" marT="91425" marB="91425"/>
                </a:tc>
                <a:tc>
                  <a:txBody>
                    <a:bodyPr/>
                    <a:lstStyle/>
                    <a:p>
                      <a:pPr marL="0" lvl="0" indent="0" algn="l" rtl="0">
                        <a:spcBef>
                          <a:spcPts val="0"/>
                        </a:spcBef>
                        <a:spcAft>
                          <a:spcPts val="0"/>
                        </a:spcAft>
                        <a:buNone/>
                      </a:pPr>
                      <a:r>
                        <a:rPr lang="en-US"/>
                        <a:t>+ 4918</a:t>
                      </a:r>
                      <a:endParaRPr/>
                    </a:p>
                  </a:txBody>
                  <a:tcPr marL="91425" marR="91425" marT="91425" marB="91425"/>
                </a:tc>
                <a:extLst>
                  <a:ext uri="{0D108BD9-81ED-4DB2-BD59-A6C34878D82A}">
                    <a16:rowId xmlns:a16="http://schemas.microsoft.com/office/drawing/2014/main" val="10004"/>
                  </a:ext>
                </a:extLst>
              </a:tr>
            </a:tbl>
          </a:graphicData>
        </a:graphic>
      </p:graphicFrame>
      <p:sp>
        <p:nvSpPr>
          <p:cNvPr id="260" name="Google Shape;260;gb065a87145_0_166"/>
          <p:cNvSpPr txBox="1"/>
          <p:nvPr/>
        </p:nvSpPr>
        <p:spPr>
          <a:xfrm>
            <a:off x="720450" y="2057400"/>
            <a:ext cx="59535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i="1"/>
              <a:t>FG = AVG(Transaction Amount) (TN - FN)</a:t>
            </a:r>
            <a:endParaRPr sz="1300" i="1"/>
          </a:p>
          <a:p>
            <a:pPr marL="0" lvl="0" indent="0" algn="l" rtl="0">
              <a:spcBef>
                <a:spcPts val="0"/>
              </a:spcBef>
              <a:spcAft>
                <a:spcPts val="0"/>
              </a:spcAft>
              <a:buNone/>
            </a:pPr>
            <a:r>
              <a:rPr lang="en-US" sz="1300" i="1"/>
              <a:t>IL = FP * AVG(Transaction Amount) * Interchange </a:t>
            </a:r>
            <a:endParaRPr sz="1300" i="1"/>
          </a:p>
          <a:p>
            <a:pPr marL="0" lvl="0" indent="0" algn="l" rtl="0">
              <a:spcBef>
                <a:spcPts val="0"/>
              </a:spcBef>
              <a:spcAft>
                <a:spcPts val="0"/>
              </a:spcAft>
              <a:buNone/>
            </a:pPr>
            <a:r>
              <a:rPr lang="en-US" sz="1300" i="1"/>
              <a:t>Assumptions:</a:t>
            </a:r>
            <a:endParaRPr sz="1300" i="1"/>
          </a:p>
          <a:p>
            <a:pPr marL="457200" lvl="0" indent="0" algn="l" rtl="0">
              <a:spcBef>
                <a:spcPts val="0"/>
              </a:spcBef>
              <a:spcAft>
                <a:spcPts val="0"/>
              </a:spcAft>
              <a:buNone/>
            </a:pPr>
            <a:r>
              <a:rPr lang="en-US" sz="1300" i="1"/>
              <a:t>AVG Transaction Amount in the test dataset is </a:t>
            </a:r>
            <a:r>
              <a:rPr lang="en-US" sz="1300" b="1" i="1"/>
              <a:t>78.5 </a:t>
            </a:r>
            <a:r>
              <a:rPr lang="en-US" sz="1300" b="1" i="1">
                <a:solidFill>
                  <a:schemeClr val="dk1"/>
                </a:solidFill>
              </a:rPr>
              <a:t>Euros</a:t>
            </a:r>
            <a:endParaRPr sz="1300" b="1" i="1">
              <a:solidFill>
                <a:schemeClr val="dk1"/>
              </a:solidFill>
            </a:endParaRPr>
          </a:p>
          <a:p>
            <a:pPr marL="457200" lvl="0" indent="0" algn="l" rtl="0">
              <a:spcBef>
                <a:spcPts val="0"/>
              </a:spcBef>
              <a:spcAft>
                <a:spcPts val="0"/>
              </a:spcAft>
              <a:buNone/>
            </a:pPr>
            <a:r>
              <a:rPr lang="en-US" sz="1300" i="1">
                <a:solidFill>
                  <a:schemeClr val="dk1"/>
                </a:solidFill>
              </a:rPr>
              <a:t>Interchange is </a:t>
            </a:r>
            <a:r>
              <a:rPr lang="en-US" sz="1300" b="1" i="1">
                <a:solidFill>
                  <a:schemeClr val="dk1"/>
                </a:solidFill>
              </a:rPr>
              <a:t>2%</a:t>
            </a:r>
            <a:r>
              <a:rPr lang="en-US" sz="1300" i="1">
                <a:solidFill>
                  <a:schemeClr val="dk1"/>
                </a:solidFill>
              </a:rPr>
              <a:t> from the Transaction Amount</a:t>
            </a:r>
            <a:endParaRPr sz="1300" i="1">
              <a:solidFill>
                <a:schemeClr val="dk1"/>
              </a:solidFill>
            </a:endParaRPr>
          </a:p>
          <a:p>
            <a:pPr marL="457200" lvl="0" indent="0" algn="l" rtl="0">
              <a:spcBef>
                <a:spcPts val="0"/>
              </a:spcBef>
              <a:spcAft>
                <a:spcPts val="0"/>
              </a:spcAft>
              <a:buNone/>
            </a:pPr>
            <a:r>
              <a:rPr lang="en-US" sz="1300" i="1">
                <a:solidFill>
                  <a:schemeClr val="dk1"/>
                </a:solidFill>
              </a:rPr>
              <a:t>Using the </a:t>
            </a:r>
            <a:r>
              <a:rPr lang="en-US" sz="1300" b="1" i="1">
                <a:solidFill>
                  <a:schemeClr val="dk1"/>
                </a:solidFill>
              </a:rPr>
              <a:t>test </a:t>
            </a:r>
            <a:r>
              <a:rPr lang="en-US" sz="1300" i="1">
                <a:solidFill>
                  <a:schemeClr val="dk1"/>
                </a:solidFill>
              </a:rPr>
              <a:t>dataset </a:t>
            </a:r>
            <a:endParaRPr sz="1300" i="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4FB6B3-CC12-A84B-9CD2-6D289CCFCFA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584A71-3172-B342-99EF-3493CEB84436}"/>
              </a:ext>
            </a:extLst>
          </p:cNvPr>
          <p:cNvSpPr>
            <a:spLocks noGrp="1"/>
          </p:cNvSpPr>
          <p:nvPr>
            <p:ph type="title"/>
          </p:nvPr>
        </p:nvSpPr>
        <p:spPr/>
        <p:txBody>
          <a:bodyPr/>
          <a:lstStyle/>
          <a:p>
            <a:r>
              <a:rPr lang="en-US" dirty="0" err="1"/>
              <a:t>Sagemaker</a:t>
            </a:r>
            <a:r>
              <a:rPr lang="en-US" dirty="0"/>
              <a:t> Demo</a:t>
            </a:r>
          </a:p>
        </p:txBody>
      </p:sp>
      <p:pic>
        <p:nvPicPr>
          <p:cNvPr id="4" name="Picture 3">
            <a:extLst>
              <a:ext uri="{FF2B5EF4-FFF2-40B4-BE49-F238E27FC236}">
                <a16:creationId xmlns:a16="http://schemas.microsoft.com/office/drawing/2014/main" id="{5AD96EBA-FA34-5947-9C63-86B2A2D1D942}"/>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90587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2B9CF-1B54-E340-938F-00C8EC39AD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42E1A5D-3595-6645-BD03-D51B08B0D544}"/>
              </a:ext>
            </a:extLst>
          </p:cNvPr>
          <p:cNvSpPr>
            <a:spLocks noGrp="1"/>
          </p:cNvSpPr>
          <p:nvPr>
            <p:ph type="title"/>
          </p:nvPr>
        </p:nvSpPr>
        <p:spPr/>
        <p:txBody>
          <a:bodyPr/>
          <a:lstStyle/>
          <a:p>
            <a:r>
              <a:rPr lang="en-US" dirty="0" err="1"/>
              <a:t>QuickSight</a:t>
            </a:r>
            <a:r>
              <a:rPr lang="en-US" dirty="0"/>
              <a:t> Demo</a:t>
            </a:r>
          </a:p>
        </p:txBody>
      </p:sp>
      <p:pic>
        <p:nvPicPr>
          <p:cNvPr id="4" name="Picture 3">
            <a:extLst>
              <a:ext uri="{FF2B5EF4-FFF2-40B4-BE49-F238E27FC236}">
                <a16:creationId xmlns:a16="http://schemas.microsoft.com/office/drawing/2014/main" id="{881F228F-BB1D-9744-9592-8D7E93C2FF7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1811333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b065a87145_0_179"/>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66" name="Google Shape;266;gb065a87145_0_179"/>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 you </a:t>
            </a:r>
            <a:endParaRPr/>
          </a:p>
        </p:txBody>
      </p:sp>
      <p:pic>
        <p:nvPicPr>
          <p:cNvPr id="4" name="Picture 3">
            <a:extLst>
              <a:ext uri="{FF2B5EF4-FFF2-40B4-BE49-F238E27FC236}">
                <a16:creationId xmlns:a16="http://schemas.microsoft.com/office/drawing/2014/main" id="{9E74A87A-196D-D64B-9973-BF115CF298A3}"/>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body" idx="1"/>
          </p:nvPr>
        </p:nvSpPr>
        <p:spPr>
          <a:xfrm>
            <a:off x="276300" y="907485"/>
            <a:ext cx="8218200" cy="4682100"/>
          </a:xfrm>
          <a:prstGeom prst="rect">
            <a:avLst/>
          </a:prstGeom>
          <a:noFill/>
          <a:ln>
            <a:noFill/>
          </a:ln>
        </p:spPr>
        <p:txBody>
          <a:bodyPr spcFirstLastPara="1" wrap="square" lIns="91425" tIns="45700" rIns="91425" bIns="45700" anchor="t" anchorCtr="0">
            <a:noAutofit/>
          </a:bodyPr>
          <a:lstStyle/>
          <a:p>
            <a:pPr marL="76200" lvl="0" indent="0" algn="l" rtl="0">
              <a:lnSpc>
                <a:spcPct val="118181"/>
              </a:lnSpc>
              <a:spcBef>
                <a:spcPts val="800"/>
              </a:spcBef>
              <a:spcAft>
                <a:spcPts val="0"/>
              </a:spcAft>
              <a:buSzPts val="2400"/>
              <a:buNone/>
            </a:pPr>
            <a:r>
              <a:rPr lang="en-US" sz="1500">
                <a:solidFill>
                  <a:schemeClr val="dk1"/>
                </a:solidFill>
                <a:latin typeface="Calibri"/>
                <a:ea typeface="Calibri"/>
                <a:cs typeface="Calibri"/>
                <a:sym typeface="Calibri"/>
              </a:rPr>
              <a:t>The nature of the card payment transaction and its attributes impose some challenges to have a standardized approach to build a fraud detection system. Some of these challenges are explained in the following list: </a:t>
            </a:r>
            <a:endParaRPr/>
          </a:p>
          <a:p>
            <a:pPr marL="914400" lvl="1" indent="-381000" algn="l" rtl="0">
              <a:lnSpc>
                <a:spcPct val="118181"/>
              </a:lnSpc>
              <a:spcBef>
                <a:spcPts val="800"/>
              </a:spcBef>
              <a:spcAft>
                <a:spcPts val="0"/>
              </a:spcAft>
              <a:buSzPts val="2200"/>
              <a:buFont typeface="Arial"/>
              <a:buChar char="•"/>
            </a:pPr>
            <a:r>
              <a:rPr lang="en-US" sz="1500" b="1">
                <a:solidFill>
                  <a:schemeClr val="dk1"/>
                </a:solidFill>
                <a:latin typeface="Calibri"/>
                <a:ea typeface="Calibri"/>
                <a:cs typeface="Calibri"/>
                <a:sym typeface="Calibri"/>
              </a:rPr>
              <a:t>Data irregularity</a:t>
            </a:r>
            <a:r>
              <a:rPr lang="en-US" sz="1500">
                <a:solidFill>
                  <a:schemeClr val="dk1"/>
                </a:solidFill>
                <a:latin typeface="Calibri"/>
                <a:ea typeface="Calibri"/>
                <a:cs typeface="Calibri"/>
                <a:sym typeface="Calibri"/>
              </a:rPr>
              <a:t>: As highlighted in the previous section, credit card transactions data are highly imbalanced because only a very few fraction of the transactions are fraudulent</a:t>
            </a:r>
            <a:endParaRPr/>
          </a:p>
          <a:p>
            <a:pPr marL="914400" lvl="1" indent="-381000" algn="l" rtl="0">
              <a:lnSpc>
                <a:spcPct val="118181"/>
              </a:lnSpc>
              <a:spcBef>
                <a:spcPts val="800"/>
              </a:spcBef>
              <a:spcAft>
                <a:spcPts val="0"/>
              </a:spcAft>
              <a:buSzPts val="2200"/>
              <a:buFont typeface="Arial"/>
              <a:buChar char="•"/>
            </a:pPr>
            <a:r>
              <a:rPr lang="en-US" sz="1500" b="1">
                <a:solidFill>
                  <a:schemeClr val="dk1"/>
                </a:solidFill>
                <a:latin typeface="Calibri"/>
                <a:ea typeface="Calibri"/>
                <a:cs typeface="Calibri"/>
                <a:sym typeface="Calibri"/>
              </a:rPr>
              <a:t>Secure nature of the data</a:t>
            </a:r>
            <a:r>
              <a:rPr lang="en-US" sz="1500">
                <a:solidFill>
                  <a:schemeClr val="dk1"/>
                </a:solidFill>
                <a:latin typeface="Calibri"/>
                <a:ea typeface="Calibri"/>
                <a:cs typeface="Calibri"/>
                <a:sym typeface="Calibri"/>
              </a:rPr>
              <a:t>: The credit card data and other attributes has to follow different security regulations with regards to confidentiality and privacy which restrict the sharing of the data between multiple institutions.</a:t>
            </a:r>
            <a:endParaRPr/>
          </a:p>
          <a:p>
            <a:pPr marL="914400" lvl="1" indent="-381000" algn="l" rtl="0">
              <a:lnSpc>
                <a:spcPct val="118181"/>
              </a:lnSpc>
              <a:spcBef>
                <a:spcPts val="800"/>
              </a:spcBef>
              <a:spcAft>
                <a:spcPts val="0"/>
              </a:spcAft>
              <a:buSzPts val="2200"/>
              <a:buFont typeface="Arial"/>
              <a:buChar char="•"/>
            </a:pPr>
            <a:r>
              <a:rPr lang="en-US" sz="1500" b="1">
                <a:solidFill>
                  <a:schemeClr val="dk1"/>
                </a:solidFill>
                <a:latin typeface="Calibri"/>
                <a:ea typeface="Calibri"/>
                <a:cs typeface="Calibri"/>
                <a:sym typeface="Calibri"/>
              </a:rPr>
              <a:t>Precision and recall impact</a:t>
            </a:r>
            <a:r>
              <a:rPr lang="en-US" sz="1500">
                <a:solidFill>
                  <a:schemeClr val="dk1"/>
                </a:solidFill>
                <a:latin typeface="Calibri"/>
                <a:ea typeface="Calibri"/>
                <a:cs typeface="Calibri"/>
                <a:sym typeface="Calibri"/>
              </a:rPr>
              <a:t>: The criteria of model selection has to consider the high impact of false negative compared to false positive classification</a:t>
            </a:r>
            <a:endParaRPr/>
          </a:p>
          <a:p>
            <a:pPr marL="914400" lvl="1" indent="-381000" algn="l" rtl="0">
              <a:lnSpc>
                <a:spcPct val="118181"/>
              </a:lnSpc>
              <a:spcBef>
                <a:spcPts val="800"/>
              </a:spcBef>
              <a:spcAft>
                <a:spcPts val="0"/>
              </a:spcAft>
              <a:buSzPts val="2200"/>
              <a:buFont typeface="Arial"/>
              <a:buChar char="•"/>
            </a:pPr>
            <a:r>
              <a:rPr lang="en-US" sz="1500" b="1">
                <a:solidFill>
                  <a:schemeClr val="dk1"/>
                </a:solidFill>
                <a:latin typeface="Calibri"/>
                <a:ea typeface="Calibri"/>
                <a:cs typeface="Calibri"/>
                <a:sym typeface="Calibri"/>
              </a:rPr>
              <a:t>Commercial aspects and user experience</a:t>
            </a:r>
            <a:r>
              <a:rPr lang="en-US" sz="1500">
                <a:solidFill>
                  <a:schemeClr val="dk1"/>
                </a:solidFill>
                <a:latin typeface="Calibri"/>
                <a:ea typeface="Calibri"/>
                <a:cs typeface="Calibri"/>
                <a:sym typeface="Calibri"/>
              </a:rPr>
              <a:t>: Since the majority of credit card transaction are not of a very high dollar value, the cost of prevention and the impact to the user experience in terms of speed has to considered when processing the data and defining the best model</a:t>
            </a:r>
            <a:endParaRPr/>
          </a:p>
          <a:p>
            <a:pPr marL="0" lvl="0" indent="0" algn="l" rtl="0">
              <a:lnSpc>
                <a:spcPct val="142857"/>
              </a:lnSpc>
              <a:spcBef>
                <a:spcPts val="1400"/>
              </a:spcBef>
              <a:spcAft>
                <a:spcPts val="1400"/>
              </a:spcAft>
              <a:buSzPts val="2400"/>
              <a:buNone/>
            </a:pPr>
            <a:endParaRPr sz="1500">
              <a:solidFill>
                <a:schemeClr val="dk1"/>
              </a:solidFill>
              <a:latin typeface="Calibri"/>
              <a:ea typeface="Calibri"/>
              <a:cs typeface="Calibri"/>
              <a:sym typeface="Calibri"/>
            </a:endParaRPr>
          </a:p>
        </p:txBody>
      </p:sp>
      <p:sp>
        <p:nvSpPr>
          <p:cNvPr id="272" name="Google Shape;272;p5"/>
          <p:cNvSpPr txBox="1">
            <a:spLocks noGrp="1"/>
          </p:cNvSpPr>
          <p:nvPr>
            <p:ph type="title"/>
          </p:nvPr>
        </p:nvSpPr>
        <p:spPr>
          <a:xfrm>
            <a:off x="394375" y="121199"/>
            <a:ext cx="7756200" cy="738900"/>
          </a:xfrm>
          <a:prstGeom prst="rect">
            <a:avLst/>
          </a:prstGeom>
          <a:noFill/>
          <a:ln>
            <a:noFill/>
          </a:ln>
        </p:spPr>
        <p:txBody>
          <a:bodyPr spcFirstLastPara="1" wrap="square" lIns="91425" tIns="45700" rIns="91425" bIns="45700" anchor="t" anchorCtr="0">
            <a:noAutofit/>
          </a:bodyPr>
          <a:lstStyle/>
          <a:p>
            <a:pPr marL="0" lvl="0" indent="0" algn="l" rtl="0">
              <a:lnSpc>
                <a:spcPct val="118181"/>
              </a:lnSpc>
              <a:spcBef>
                <a:spcPts val="800"/>
              </a:spcBef>
              <a:spcAft>
                <a:spcPts val="800"/>
              </a:spcAft>
              <a:buClr>
                <a:schemeClr val="dk1"/>
              </a:buClr>
              <a:buSzPts val="1100"/>
              <a:buNone/>
            </a:pPr>
            <a:r>
              <a:rPr lang="en-US">
                <a:solidFill>
                  <a:srgbClr val="711806"/>
                </a:solidFill>
                <a:latin typeface="Calibri"/>
                <a:ea typeface="Calibri"/>
                <a:cs typeface="Calibri"/>
                <a:sym typeface="Calibri"/>
              </a:rPr>
              <a:t>The data challenge</a:t>
            </a:r>
            <a:br>
              <a:rPr lang="en-US" b="0"/>
            </a:br>
            <a:endParaRPr>
              <a:solidFill>
                <a:srgbClr val="711806"/>
              </a:solidFill>
              <a:latin typeface="Cambria Math"/>
              <a:ea typeface="Cambria Math"/>
              <a:cs typeface="Cambria Math"/>
              <a:sym typeface="Cambria Math"/>
            </a:endParaRPr>
          </a:p>
        </p:txBody>
      </p:sp>
      <p:pic>
        <p:nvPicPr>
          <p:cNvPr id="4" name="Picture 3">
            <a:extLst>
              <a:ext uri="{FF2B5EF4-FFF2-40B4-BE49-F238E27FC236}">
                <a16:creationId xmlns:a16="http://schemas.microsoft.com/office/drawing/2014/main" id="{364F016C-81E6-834F-86DC-CF753E8D892F}"/>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141050" y="855251"/>
            <a:ext cx="8277000" cy="709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800"/>
              </a:spcAft>
              <a:buSzPts val="1100"/>
              <a:buNone/>
            </a:pPr>
            <a:endParaRPr/>
          </a:p>
        </p:txBody>
      </p:sp>
      <p:sp>
        <p:nvSpPr>
          <p:cNvPr id="93" name="Google Shape;93;p4"/>
          <p:cNvSpPr txBox="1">
            <a:spLocks noGrp="1"/>
          </p:cNvSpPr>
          <p:nvPr>
            <p:ph type="title"/>
          </p:nvPr>
        </p:nvSpPr>
        <p:spPr>
          <a:xfrm>
            <a:off x="141051" y="46367"/>
            <a:ext cx="7756200" cy="7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a:solidFill>
                  <a:srgbClr val="711806"/>
                </a:solidFill>
                <a:latin typeface="Calibri"/>
                <a:ea typeface="Calibri"/>
                <a:cs typeface="Calibri"/>
                <a:sym typeface="Calibri"/>
              </a:rPr>
              <a:t>Dataset description:</a:t>
            </a:r>
            <a:endParaRPr>
              <a:solidFill>
                <a:srgbClr val="711806"/>
              </a:solidFill>
              <a:latin typeface="Calibri"/>
              <a:ea typeface="Calibri"/>
              <a:cs typeface="Calibri"/>
              <a:sym typeface="Calibri"/>
            </a:endParaRPr>
          </a:p>
        </p:txBody>
      </p:sp>
      <p:sp>
        <p:nvSpPr>
          <p:cNvPr id="94" name="Google Shape;94;p4"/>
          <p:cNvSpPr txBox="1">
            <a:spLocks noGrp="1"/>
          </p:cNvSpPr>
          <p:nvPr>
            <p:ph type="body" idx="1"/>
          </p:nvPr>
        </p:nvSpPr>
        <p:spPr>
          <a:xfrm>
            <a:off x="141050" y="1016225"/>
            <a:ext cx="8734800" cy="4156800"/>
          </a:xfrm>
          <a:prstGeom prst="rect">
            <a:avLst/>
          </a:prstGeom>
          <a:noFill/>
          <a:ln>
            <a:noFill/>
          </a:ln>
        </p:spPr>
        <p:txBody>
          <a:bodyPr spcFirstLastPara="1" wrap="square" lIns="91425" tIns="45700" rIns="91425" bIns="45700" anchor="t" anchorCtr="0">
            <a:noAutofit/>
          </a:bodyPr>
          <a:lstStyle/>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The datasets we are using is project is contains transactions made by credit cards in September 2013 by european cardholders.</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The dataset presents transactions that occurred in two days, where we have 492 frauds out of 284,807 transactions.</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The dataset is highly unbalanced, the positive class (frauds) account for 0.172% of all transactions.</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The dataset contains only numeric input variables which are the result of a PCA transformation. </a:t>
            </a:r>
            <a:endParaRPr sz="1900">
              <a:solidFill>
                <a:schemeClr val="dk1"/>
              </a:solidFill>
              <a:latin typeface="Calibri"/>
              <a:ea typeface="Calibri"/>
              <a:cs typeface="Calibri"/>
              <a:sym typeface="Calibri"/>
            </a:endParaRPr>
          </a:p>
          <a:p>
            <a:pPr marL="571500" marR="0" lvl="0" indent="-336550" algn="l" rtl="0">
              <a:lnSpc>
                <a:spcPct val="100000"/>
              </a:lnSpc>
              <a:spcBef>
                <a:spcPts val="480"/>
              </a:spcBef>
              <a:spcAft>
                <a:spcPts val="0"/>
              </a:spcAft>
              <a:buSzPts val="2300"/>
              <a:buFont typeface="Arial"/>
              <a:buChar char="•"/>
            </a:pPr>
            <a:r>
              <a:rPr lang="en-US" sz="1900">
                <a:solidFill>
                  <a:schemeClr val="dk1"/>
                </a:solidFill>
                <a:latin typeface="Calibri"/>
                <a:ea typeface="Calibri"/>
                <a:cs typeface="Calibri"/>
                <a:sym typeface="Calibri"/>
              </a:rPr>
              <a:t>Due to confidentiality most of features has been transformed V1, V2, … V28, except 'Time' and 'Amount'. </a:t>
            </a:r>
            <a:endParaRPr sz="20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665500E8-6F99-534D-9185-1F00952BD186}"/>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0DF5B-0374-B64C-9948-B72870E71559}"/>
              </a:ext>
            </a:extLst>
          </p:cNvPr>
          <p:cNvPicPr>
            <a:picLocks noChangeAspect="1"/>
          </p:cNvPicPr>
          <p:nvPr/>
        </p:nvPicPr>
        <p:blipFill>
          <a:blip r:embed="rId2"/>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F2E60AAC-E74F-B54A-8159-0EAFAC55B99C}"/>
              </a:ext>
            </a:extLst>
          </p:cNvPr>
          <p:cNvSpPr>
            <a:spLocks noGrp="1"/>
          </p:cNvSpPr>
          <p:nvPr>
            <p:ph type="title"/>
          </p:nvPr>
        </p:nvSpPr>
        <p:spPr/>
        <p:txBody>
          <a:bodyPr/>
          <a:lstStyle/>
          <a:p>
            <a:r>
              <a:rPr lang="en-US" dirty="0"/>
              <a:t>High Level Project Overview</a:t>
            </a:r>
          </a:p>
        </p:txBody>
      </p:sp>
      <p:graphicFrame>
        <p:nvGraphicFramePr>
          <p:cNvPr id="5" name="Diagram 4">
            <a:extLst>
              <a:ext uri="{FF2B5EF4-FFF2-40B4-BE49-F238E27FC236}">
                <a16:creationId xmlns:a16="http://schemas.microsoft.com/office/drawing/2014/main" id="{F9E7E6D8-0521-F34F-B602-ECE1652D0D55}"/>
              </a:ext>
            </a:extLst>
          </p:cNvPr>
          <p:cNvGraphicFramePr/>
          <p:nvPr>
            <p:extLst>
              <p:ext uri="{D42A27DB-BD31-4B8C-83A1-F6EECF244321}">
                <p14:modId xmlns:p14="http://schemas.microsoft.com/office/powerpoint/2010/main" val="209092714"/>
              </p:ext>
            </p:extLst>
          </p:nvPr>
        </p:nvGraphicFramePr>
        <p:xfrm>
          <a:off x="554182" y="1995055"/>
          <a:ext cx="8063345" cy="253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7D949A-DDF1-BF4C-A951-F344B564761C}"/>
              </a:ext>
            </a:extLst>
          </p:cNvPr>
          <p:cNvPicPr>
            <a:picLocks noChangeAspect="1"/>
          </p:cNvPicPr>
          <p:nvPr/>
        </p:nvPicPr>
        <p:blipFill>
          <a:blip r:embed="rId3"/>
          <a:stretch>
            <a:fillRect/>
          </a:stretch>
        </p:blipFill>
        <p:spPr>
          <a:xfrm>
            <a:off x="0" y="5448300"/>
            <a:ext cx="7848600" cy="1409700"/>
          </a:xfrm>
          <a:prstGeom prst="rect">
            <a:avLst/>
          </a:prstGeom>
        </p:spPr>
      </p:pic>
      <p:sp>
        <p:nvSpPr>
          <p:cNvPr id="3" name="Title 2">
            <a:extLst>
              <a:ext uri="{FF2B5EF4-FFF2-40B4-BE49-F238E27FC236}">
                <a16:creationId xmlns:a16="http://schemas.microsoft.com/office/drawing/2014/main" id="{C6ED7307-9633-F942-965C-F68F24228B4D}"/>
              </a:ext>
            </a:extLst>
          </p:cNvPr>
          <p:cNvSpPr>
            <a:spLocks noGrp="1"/>
          </p:cNvSpPr>
          <p:nvPr>
            <p:ph type="title"/>
          </p:nvPr>
        </p:nvSpPr>
        <p:spPr/>
        <p:txBody>
          <a:bodyPr/>
          <a:lstStyle/>
          <a:p>
            <a:r>
              <a:rPr lang="en-US" dirty="0"/>
              <a:t>ML Implementation</a:t>
            </a:r>
          </a:p>
        </p:txBody>
      </p:sp>
      <p:graphicFrame>
        <p:nvGraphicFramePr>
          <p:cNvPr id="8" name="Diagram 7">
            <a:extLst>
              <a:ext uri="{FF2B5EF4-FFF2-40B4-BE49-F238E27FC236}">
                <a16:creationId xmlns:a16="http://schemas.microsoft.com/office/drawing/2014/main" id="{4D8E22F6-BE6A-BE4F-9146-B5AF70D3D067}"/>
              </a:ext>
            </a:extLst>
          </p:cNvPr>
          <p:cNvGraphicFramePr/>
          <p:nvPr>
            <p:extLst>
              <p:ext uri="{D42A27DB-BD31-4B8C-83A1-F6EECF244321}">
                <p14:modId xmlns:p14="http://schemas.microsoft.com/office/powerpoint/2010/main" val="519532375"/>
              </p:ext>
            </p:extLst>
          </p:nvPr>
        </p:nvGraphicFramePr>
        <p:xfrm>
          <a:off x="1343891" y="1397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6316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11a9762eb52_0_0"/>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dirty="0" err="1"/>
              <a:t>QuickSight</a:t>
            </a:r>
            <a:endParaRPr dirty="0"/>
          </a:p>
          <a:p>
            <a:pPr marL="457200" lvl="0" indent="-381000" algn="l" rtl="0">
              <a:spcBef>
                <a:spcPts val="0"/>
              </a:spcBef>
              <a:spcAft>
                <a:spcPts val="0"/>
              </a:spcAft>
              <a:buSzPts val="2400"/>
              <a:buChar char="●"/>
            </a:pPr>
            <a:r>
              <a:rPr lang="en-US" dirty="0" err="1"/>
              <a:t>SageMaker</a:t>
            </a:r>
            <a:r>
              <a:rPr lang="en-US" dirty="0"/>
              <a:t> </a:t>
            </a:r>
            <a:endParaRPr dirty="0"/>
          </a:p>
          <a:p>
            <a:pPr marL="457200" lvl="0" indent="-381000" algn="l" rtl="0">
              <a:spcBef>
                <a:spcPts val="0"/>
              </a:spcBef>
              <a:spcAft>
                <a:spcPts val="0"/>
              </a:spcAft>
              <a:buSzPts val="2400"/>
              <a:buChar char="●"/>
            </a:pPr>
            <a:r>
              <a:rPr lang="en-US" dirty="0"/>
              <a:t>S3</a:t>
            </a:r>
            <a:endParaRPr dirty="0"/>
          </a:p>
          <a:p>
            <a:pPr marL="457200" lvl="0" indent="-381000" algn="l" rtl="0">
              <a:spcBef>
                <a:spcPts val="0"/>
              </a:spcBef>
              <a:spcAft>
                <a:spcPts val="0"/>
              </a:spcAft>
              <a:buSzPts val="2400"/>
              <a:buChar char="●"/>
            </a:pPr>
            <a:r>
              <a:rPr lang="en-US" dirty="0"/>
              <a:t>IAM policies</a:t>
            </a:r>
            <a:endParaRPr dirty="0"/>
          </a:p>
          <a:p>
            <a:pPr marL="457200" lvl="0" indent="-381000" algn="l" rtl="0">
              <a:spcBef>
                <a:spcPts val="0"/>
              </a:spcBef>
              <a:spcAft>
                <a:spcPts val="0"/>
              </a:spcAft>
              <a:buSzPts val="2400"/>
              <a:buChar char="●"/>
            </a:pPr>
            <a:r>
              <a:rPr lang="en-US" dirty="0" err="1"/>
              <a:t>Keras</a:t>
            </a:r>
            <a:r>
              <a:rPr lang="en-US" dirty="0"/>
              <a:t> </a:t>
            </a:r>
            <a:r>
              <a:rPr lang="en-US" dirty="0" err="1"/>
              <a:t>Boto</a:t>
            </a:r>
            <a:r>
              <a:rPr lang="en-US" dirty="0"/>
              <a:t> Usage</a:t>
            </a:r>
            <a:endParaRPr dirty="0"/>
          </a:p>
          <a:p>
            <a:pPr marL="457200" lvl="0" indent="-381000" algn="l" rtl="0">
              <a:spcBef>
                <a:spcPts val="0"/>
              </a:spcBef>
              <a:spcAft>
                <a:spcPts val="0"/>
              </a:spcAft>
              <a:buSzPts val="2400"/>
              <a:buChar char="●"/>
            </a:pPr>
            <a:r>
              <a:rPr lang="en-US" dirty="0"/>
              <a:t>VPCs</a:t>
            </a:r>
            <a:endParaRPr dirty="0"/>
          </a:p>
          <a:p>
            <a:pPr marL="457200" lvl="0" indent="-381000" algn="l" rtl="0">
              <a:spcBef>
                <a:spcPts val="0"/>
              </a:spcBef>
              <a:spcAft>
                <a:spcPts val="0"/>
              </a:spcAft>
              <a:buSzPts val="2400"/>
              <a:buChar char="●"/>
            </a:pPr>
            <a:r>
              <a:rPr lang="en-US" dirty="0" err="1"/>
              <a:t>AutoML</a:t>
            </a:r>
            <a:endParaRPr dirty="0"/>
          </a:p>
          <a:p>
            <a:pPr marL="457200" lvl="0" indent="0" algn="l" rtl="0">
              <a:spcBef>
                <a:spcPts val="480"/>
              </a:spcBef>
              <a:spcAft>
                <a:spcPts val="0"/>
              </a:spcAft>
              <a:buNone/>
            </a:pPr>
            <a:endParaRPr dirty="0"/>
          </a:p>
          <a:p>
            <a:pPr marL="457200" lvl="0" indent="0" algn="l" rtl="0">
              <a:spcBef>
                <a:spcPts val="480"/>
              </a:spcBef>
              <a:spcAft>
                <a:spcPts val="0"/>
              </a:spcAft>
              <a:buNone/>
            </a:pPr>
            <a:endParaRPr dirty="0"/>
          </a:p>
        </p:txBody>
      </p:sp>
      <p:sp>
        <p:nvSpPr>
          <p:cNvPr id="68" name="Google Shape;68;g11a9762eb52_0_0"/>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AWS Tools Overview</a:t>
            </a:r>
            <a:endParaRPr dirty="0"/>
          </a:p>
        </p:txBody>
      </p:sp>
      <p:pic>
        <p:nvPicPr>
          <p:cNvPr id="3" name="Picture 2">
            <a:extLst>
              <a:ext uri="{FF2B5EF4-FFF2-40B4-BE49-F238E27FC236}">
                <a16:creationId xmlns:a16="http://schemas.microsoft.com/office/drawing/2014/main" id="{55482654-EA55-E549-A30F-2A89F733B982}"/>
              </a:ext>
            </a:extLst>
          </p:cNvPr>
          <p:cNvPicPr>
            <a:picLocks noChangeAspect="1"/>
          </p:cNvPicPr>
          <p:nvPr/>
        </p:nvPicPr>
        <p:blipFill>
          <a:blip r:embed="rId3"/>
          <a:stretch>
            <a:fillRect/>
          </a:stretch>
        </p:blipFill>
        <p:spPr>
          <a:xfrm>
            <a:off x="7550727" y="1861441"/>
            <a:ext cx="1219200" cy="1409700"/>
          </a:xfrm>
          <a:prstGeom prst="rect">
            <a:avLst/>
          </a:prstGeom>
        </p:spPr>
      </p:pic>
      <p:pic>
        <p:nvPicPr>
          <p:cNvPr id="5" name="Picture 4">
            <a:extLst>
              <a:ext uri="{FF2B5EF4-FFF2-40B4-BE49-F238E27FC236}">
                <a16:creationId xmlns:a16="http://schemas.microsoft.com/office/drawing/2014/main" id="{3814C625-DB54-5F49-AF54-7BEEA3A5FE1E}"/>
              </a:ext>
            </a:extLst>
          </p:cNvPr>
          <p:cNvPicPr>
            <a:picLocks noChangeAspect="1"/>
          </p:cNvPicPr>
          <p:nvPr/>
        </p:nvPicPr>
        <p:blipFill>
          <a:blip r:embed="rId4"/>
          <a:stretch>
            <a:fillRect/>
          </a:stretch>
        </p:blipFill>
        <p:spPr>
          <a:xfrm>
            <a:off x="5718765" y="1875215"/>
            <a:ext cx="1831962" cy="1395926"/>
          </a:xfrm>
          <a:prstGeom prst="rect">
            <a:avLst/>
          </a:prstGeom>
        </p:spPr>
      </p:pic>
      <p:pic>
        <p:nvPicPr>
          <p:cNvPr id="7" name="Picture 6">
            <a:extLst>
              <a:ext uri="{FF2B5EF4-FFF2-40B4-BE49-F238E27FC236}">
                <a16:creationId xmlns:a16="http://schemas.microsoft.com/office/drawing/2014/main" id="{D76CE9DB-D2D8-284A-87CE-4C52CD71C15F}"/>
              </a:ext>
            </a:extLst>
          </p:cNvPr>
          <p:cNvPicPr>
            <a:picLocks noChangeAspect="1"/>
          </p:cNvPicPr>
          <p:nvPr/>
        </p:nvPicPr>
        <p:blipFill>
          <a:blip r:embed="rId5"/>
          <a:stretch>
            <a:fillRect/>
          </a:stretch>
        </p:blipFill>
        <p:spPr>
          <a:xfrm>
            <a:off x="5718765" y="3284914"/>
            <a:ext cx="3051162" cy="2164791"/>
          </a:xfrm>
          <a:prstGeom prst="rect">
            <a:avLst/>
          </a:prstGeom>
        </p:spPr>
      </p:pic>
      <p:pic>
        <p:nvPicPr>
          <p:cNvPr id="10" name="Picture 9">
            <a:extLst>
              <a:ext uri="{FF2B5EF4-FFF2-40B4-BE49-F238E27FC236}">
                <a16:creationId xmlns:a16="http://schemas.microsoft.com/office/drawing/2014/main" id="{22B06850-4B7B-1044-A5B6-E52E0AEDA427}"/>
              </a:ext>
            </a:extLst>
          </p:cNvPr>
          <p:cNvPicPr>
            <a:picLocks noChangeAspect="1"/>
          </p:cNvPicPr>
          <p:nvPr/>
        </p:nvPicPr>
        <p:blipFill>
          <a:blip r:embed="rId6"/>
          <a:stretch>
            <a:fillRect/>
          </a:stretch>
        </p:blipFill>
        <p:spPr>
          <a:xfrm>
            <a:off x="0" y="5448300"/>
            <a:ext cx="7848600" cy="140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1a9762eb52_0_5"/>
          <p:cNvSpPr txBox="1">
            <a:spLocks noGrp="1"/>
          </p:cNvSpPr>
          <p:nvPr>
            <p:ph type="body" idx="1"/>
          </p:nvPr>
        </p:nvSpPr>
        <p:spPr>
          <a:xfrm>
            <a:off x="699247" y="1861441"/>
            <a:ext cx="7745400" cy="3170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To be filled</a:t>
            </a:r>
            <a:endParaRPr dirty="0"/>
          </a:p>
        </p:txBody>
      </p:sp>
      <p:sp>
        <p:nvSpPr>
          <p:cNvPr id="74" name="Google Shape;74;g11a9762eb52_0_5"/>
          <p:cNvSpPr txBox="1">
            <a:spLocks noGrp="1"/>
          </p:cNvSpPr>
          <p:nvPr>
            <p:ph type="title"/>
          </p:nvPr>
        </p:nvSpPr>
        <p:spPr>
          <a:xfrm>
            <a:off x="688490" y="570156"/>
            <a:ext cx="7756200" cy="105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IAM Roles Applied</a:t>
            </a:r>
            <a:endParaRPr/>
          </a:p>
        </p:txBody>
      </p:sp>
      <p:pic>
        <p:nvPicPr>
          <p:cNvPr id="4" name="Picture 3">
            <a:extLst>
              <a:ext uri="{FF2B5EF4-FFF2-40B4-BE49-F238E27FC236}">
                <a16:creationId xmlns:a16="http://schemas.microsoft.com/office/drawing/2014/main" id="{7F5CB4DF-A36E-DB41-9E1C-5B6277BFB862}"/>
              </a:ext>
            </a:extLst>
          </p:cNvPr>
          <p:cNvPicPr>
            <a:picLocks noChangeAspect="1"/>
          </p:cNvPicPr>
          <p:nvPr/>
        </p:nvPicPr>
        <p:blipFill>
          <a:blip r:embed="rId3"/>
          <a:stretch>
            <a:fillRect/>
          </a:stretch>
        </p:blipFill>
        <p:spPr>
          <a:xfrm>
            <a:off x="0" y="5448300"/>
            <a:ext cx="7848600" cy="1409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94C3A-9098-7F4F-B836-D2BD99FCD16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E0FE946-4F4E-FC41-B346-C229D642893A}"/>
              </a:ext>
            </a:extLst>
          </p:cNvPr>
          <p:cNvSpPr>
            <a:spLocks noGrp="1"/>
          </p:cNvSpPr>
          <p:nvPr>
            <p:ph type="title"/>
          </p:nvPr>
        </p:nvSpPr>
        <p:spPr/>
        <p:txBody>
          <a:bodyPr/>
          <a:lstStyle/>
          <a:p>
            <a:r>
              <a:rPr lang="en-US" dirty="0"/>
              <a:t>VPC Protocols</a:t>
            </a:r>
          </a:p>
        </p:txBody>
      </p:sp>
      <p:pic>
        <p:nvPicPr>
          <p:cNvPr id="4" name="Picture 3">
            <a:extLst>
              <a:ext uri="{FF2B5EF4-FFF2-40B4-BE49-F238E27FC236}">
                <a16:creationId xmlns:a16="http://schemas.microsoft.com/office/drawing/2014/main" id="{62AD1448-9BBF-EF40-A925-DF69BEADC4BA}"/>
              </a:ext>
            </a:extLst>
          </p:cNvPr>
          <p:cNvPicPr>
            <a:picLocks noChangeAspect="1"/>
          </p:cNvPicPr>
          <p:nvPr/>
        </p:nvPicPr>
        <p:blipFill>
          <a:blip r:embed="rId2"/>
          <a:stretch>
            <a:fillRect/>
          </a:stretch>
        </p:blipFill>
        <p:spPr>
          <a:xfrm>
            <a:off x="0" y="5448300"/>
            <a:ext cx="7848600" cy="1409700"/>
          </a:xfrm>
          <a:prstGeom prst="rect">
            <a:avLst/>
          </a:prstGeom>
        </p:spPr>
      </p:pic>
    </p:spTree>
    <p:extLst>
      <p:ext uri="{BB962C8B-B14F-4D97-AF65-F5344CB8AC3E}">
        <p14:creationId xmlns:p14="http://schemas.microsoft.com/office/powerpoint/2010/main" val="2135659756"/>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865</Words>
  <Application>Microsoft Macintosh PowerPoint</Application>
  <PresentationFormat>On-screen Show (4:3)</PresentationFormat>
  <Paragraphs>175</Paragraphs>
  <Slides>39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Cambria Math</vt:lpstr>
      <vt:lpstr>Arial</vt:lpstr>
      <vt:lpstr>Noto Sans Symbols</vt:lpstr>
      <vt:lpstr>Roboto</vt:lpstr>
      <vt:lpstr>Book Antiqua</vt:lpstr>
      <vt:lpstr>Times</vt:lpstr>
      <vt:lpstr>GW General</vt:lpstr>
      <vt:lpstr>PowerPoint Presentation</vt:lpstr>
      <vt:lpstr>Introduction</vt:lpstr>
      <vt:lpstr>Our challenge and objectives:</vt:lpstr>
      <vt:lpstr>Dataset description:</vt:lpstr>
      <vt:lpstr>High Level Project Overview</vt:lpstr>
      <vt:lpstr>ML Implementation</vt:lpstr>
      <vt:lpstr>AWS Tools Overview</vt:lpstr>
      <vt:lpstr>IAM Roles Applied</vt:lpstr>
      <vt:lpstr>VPC Protocols</vt:lpstr>
      <vt:lpstr>Subnet Protocols</vt:lpstr>
      <vt:lpstr>Security Protocols</vt:lpstr>
      <vt:lpstr>EDA :  </vt:lpstr>
      <vt:lpstr>EDA :  </vt:lpstr>
      <vt:lpstr>EDA </vt:lpstr>
      <vt:lpstr>EDA </vt:lpstr>
      <vt:lpstr>EDA via QuickSight</vt:lpstr>
      <vt:lpstr>Quicksight Display</vt:lpstr>
      <vt:lpstr>EDA </vt:lpstr>
      <vt:lpstr>EDA </vt:lpstr>
      <vt:lpstr>EDA Comparison –  Quicksight vs Tableau</vt:lpstr>
      <vt:lpstr>Conventional Preprocessing:  </vt:lpstr>
      <vt:lpstr>Pipeline approach:  </vt:lpstr>
      <vt:lpstr>Sagemaker Pipeline</vt:lpstr>
      <vt:lpstr>Sagemaker Model</vt:lpstr>
      <vt:lpstr>Conventional vs Sagemaker </vt:lpstr>
      <vt:lpstr>Undersampling </vt:lpstr>
      <vt:lpstr>Oversampling - SMOTE </vt:lpstr>
      <vt:lpstr>Logistic Regression comparison  </vt:lpstr>
      <vt:lpstr>Neural network models SMOTE </vt:lpstr>
      <vt:lpstr>Best Model Sagemaker</vt:lpstr>
      <vt:lpstr>Best Model Comparison –  Conventional vs Sagemaker</vt:lpstr>
      <vt:lpstr>Django</vt:lpstr>
      <vt:lpstr>Neural network models ADASYN </vt:lpstr>
      <vt:lpstr>Conclusion </vt:lpstr>
      <vt:lpstr>Model selection criteria  </vt:lpstr>
      <vt:lpstr>Sagemaker Demo</vt:lpstr>
      <vt:lpstr>QuickSight Demo</vt:lpstr>
      <vt:lpstr>Thank you </vt:lpstr>
      <vt:lpstr>The data challenge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Can Mutlu</cp:lastModifiedBy>
  <cp:revision>7</cp:revision>
  <dcterms:modified xsi:type="dcterms:W3CDTF">2022-04-05T02:55:46Z</dcterms:modified>
</cp:coreProperties>
</file>